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301" r:id="rId2"/>
    <p:sldId id="302" r:id="rId3"/>
    <p:sldId id="303" r:id="rId4"/>
    <p:sldId id="304" r:id="rId5"/>
    <p:sldId id="257" r:id="rId6"/>
    <p:sldId id="258" r:id="rId7"/>
    <p:sldId id="305" r:id="rId8"/>
    <p:sldId id="328" r:id="rId9"/>
    <p:sldId id="306" r:id="rId10"/>
    <p:sldId id="307" r:id="rId11"/>
    <p:sldId id="308" r:id="rId12"/>
    <p:sldId id="261" r:id="rId13"/>
    <p:sldId id="275" r:id="rId14"/>
    <p:sldId id="267" r:id="rId15"/>
    <p:sldId id="268" r:id="rId16"/>
    <p:sldId id="270" r:id="rId17"/>
    <p:sldId id="329" r:id="rId18"/>
    <p:sldId id="290" r:id="rId19"/>
    <p:sldId id="262" r:id="rId20"/>
    <p:sldId id="263" r:id="rId21"/>
    <p:sldId id="264" r:id="rId22"/>
    <p:sldId id="265" r:id="rId23"/>
    <p:sldId id="266" r:id="rId24"/>
    <p:sldId id="274" r:id="rId25"/>
    <p:sldId id="330" r:id="rId26"/>
    <p:sldId id="291" r:id="rId27"/>
    <p:sldId id="314" r:id="rId28"/>
    <p:sldId id="315" r:id="rId29"/>
    <p:sldId id="316" r:id="rId30"/>
    <p:sldId id="317" r:id="rId31"/>
    <p:sldId id="326" r:id="rId32"/>
    <p:sldId id="327" r:id="rId33"/>
    <p:sldId id="288" r:id="rId34"/>
    <p:sldId id="318" r:id="rId35"/>
    <p:sldId id="319" r:id="rId36"/>
    <p:sldId id="320" r:id="rId37"/>
    <p:sldId id="321" r:id="rId38"/>
    <p:sldId id="322" r:id="rId39"/>
    <p:sldId id="325" r:id="rId40"/>
    <p:sldId id="323" r:id="rId41"/>
    <p:sldId id="332" r:id="rId42"/>
    <p:sldId id="33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1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DB61D55-3239-4464-AFD4-F7B85B7C7759}" type="slidenum">
              <a:rPr lang="en-AU" smtClean="0"/>
              <a:pPr/>
              <a:t>‹#›</a:t>
            </a:fld>
            <a:endParaRPr lang="en-AU"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DB61D55-3239-4464-AFD4-F7B85B7C7759}"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DB61D55-3239-4464-AFD4-F7B85B7C7759}"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DB61D55-3239-4464-AFD4-F7B85B7C7759}"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DB61D55-3239-4464-AFD4-F7B85B7C7759}" type="slidenum">
              <a:rPr lang="en-AU" smtClean="0"/>
              <a:pPr/>
              <a:t>‹#›</a:t>
            </a:fld>
            <a:endParaRPr lang="en-AU"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DB61D55-3239-4464-AFD4-F7B85B7C7759}"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DB61D55-3239-4464-AFD4-F7B85B7C7759}" type="slidenum">
              <a:rPr lang="en-AU" smtClean="0"/>
              <a:pPr/>
              <a:t>‹#›</a:t>
            </a:fld>
            <a:endParaRPr lang="en-AU"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DB61D55-3239-4464-AFD4-F7B85B7C7759}"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DB61D55-3239-4464-AFD4-F7B85B7C7759}"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DB61D55-3239-4464-AFD4-F7B85B7C7759}" type="slidenum">
              <a:rPr lang="en-AU" smtClean="0"/>
              <a:pPr/>
              <a:t>‹#›</a:t>
            </a:fld>
            <a:endParaRPr lang="en-AU"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A6D507-EED5-4B2D-AA90-37992762568E}" type="datetimeFigureOut">
              <a:rPr lang="en-AU" smtClean="0"/>
              <a:pPr/>
              <a:t>6/12/2012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DB61D55-3239-4464-AFD4-F7B85B7C7759}"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0A6D507-EED5-4B2D-AA90-37992762568E}" type="datetimeFigureOut">
              <a:rPr lang="en-AU" smtClean="0"/>
              <a:pPr/>
              <a:t>6/12/2012</a:t>
            </a:fld>
            <a:endParaRPr lang="en-AU"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AU"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DB61D55-3239-4464-AFD4-F7B85B7C7759}"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legislation.vic.gov.a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t>Unit 1 Legal Studies</a:t>
            </a:r>
            <a:endParaRPr lang="en-AU" b="1" dirty="0"/>
          </a:p>
        </p:txBody>
      </p:sp>
      <p:sp>
        <p:nvSpPr>
          <p:cNvPr id="3" name="Subtitle 2"/>
          <p:cNvSpPr>
            <a:spLocks noGrp="1"/>
          </p:cNvSpPr>
          <p:nvPr>
            <p:ph type="subTitle" idx="1"/>
          </p:nvPr>
        </p:nvSpPr>
        <p:spPr/>
        <p:txBody>
          <a:bodyPr/>
          <a:lstStyle/>
          <a:p>
            <a:r>
              <a:rPr lang="en-AU" b="1" u="sng" dirty="0" smtClean="0"/>
              <a:t>Head Start Program</a:t>
            </a:r>
            <a:endParaRPr lang="en-AU" b="1" u="sng" dirty="0"/>
          </a:p>
        </p:txBody>
      </p:sp>
      <p:pic>
        <p:nvPicPr>
          <p:cNvPr id="1026" name="Picture 2" descr="C:\Program Files\Microsoft Office\MEDIA\CAGCAT10\j0300840.wmf"/>
          <p:cNvPicPr>
            <a:picLocks noChangeAspect="1" noChangeArrowheads="1"/>
          </p:cNvPicPr>
          <p:nvPr/>
        </p:nvPicPr>
        <p:blipFill>
          <a:blip r:embed="rId2" cstate="print"/>
          <a:srcRect/>
          <a:stretch>
            <a:fillRect/>
          </a:stretch>
        </p:blipFill>
        <p:spPr bwMode="auto">
          <a:xfrm>
            <a:off x="3319977" y="4005064"/>
            <a:ext cx="3024336" cy="2547451"/>
          </a:xfrm>
          <a:prstGeom prst="rect">
            <a:avLst/>
          </a:prstGeom>
          <a:noFill/>
        </p:spPr>
      </p:pic>
    </p:spTree>
    <p:extLst>
      <p:ext uri="{BB962C8B-B14F-4D97-AF65-F5344CB8AC3E}">
        <p14:creationId xmlns:p14="http://schemas.microsoft.com/office/powerpoint/2010/main" val="1814321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Glossary of terms</a:t>
            </a:r>
            <a:endParaRPr lang="en-AU" dirty="0"/>
          </a:p>
        </p:txBody>
      </p:sp>
      <p:sp>
        <p:nvSpPr>
          <p:cNvPr id="3" name="Content Placeholder 2"/>
          <p:cNvSpPr>
            <a:spLocks noGrp="1"/>
          </p:cNvSpPr>
          <p:nvPr>
            <p:ph idx="1"/>
          </p:nvPr>
        </p:nvSpPr>
        <p:spPr/>
        <p:txBody>
          <a:bodyPr/>
          <a:lstStyle/>
          <a:p>
            <a:r>
              <a:rPr lang="en-AU" dirty="0" smtClean="0"/>
              <a:t>You will all need to maintain a glossary of legal terms that will act as a dictionary for you</a:t>
            </a:r>
          </a:p>
          <a:p>
            <a:endParaRPr lang="en-AU" dirty="0"/>
          </a:p>
          <a:p>
            <a:r>
              <a:rPr lang="en-AU" dirty="0" smtClean="0"/>
              <a:t>Do not just copy the terms from the text book. When you come across a new legal term you will need put this term into your own words as much as possible</a:t>
            </a:r>
          </a:p>
          <a:p>
            <a:endParaRPr lang="en-AU" dirty="0"/>
          </a:p>
          <a:p>
            <a:r>
              <a:rPr lang="en-AU" b="1" i="1" u="sng" dirty="0" smtClean="0"/>
              <a:t>Handout 3: Glossary instructions</a:t>
            </a:r>
          </a:p>
        </p:txBody>
      </p:sp>
      <p:pic>
        <p:nvPicPr>
          <p:cNvPr id="4098" name="Picture 2" descr="C:\Program Files\Microsoft Office\Media\CntCD1\Animated\j0236419.gif"/>
          <p:cNvPicPr>
            <a:picLocks noChangeAspect="1" noChangeArrowheads="1" noCrop="1"/>
          </p:cNvPicPr>
          <p:nvPr/>
        </p:nvPicPr>
        <p:blipFill>
          <a:blip r:embed="rId2" cstate="print"/>
          <a:srcRect/>
          <a:stretch>
            <a:fillRect/>
          </a:stretch>
        </p:blipFill>
        <p:spPr bwMode="auto">
          <a:xfrm>
            <a:off x="6228184" y="4513356"/>
            <a:ext cx="1872208" cy="1651948"/>
          </a:xfrm>
          <a:prstGeom prst="rect">
            <a:avLst/>
          </a:prstGeom>
          <a:noFill/>
        </p:spPr>
      </p:pic>
    </p:spTree>
    <p:extLst>
      <p:ext uri="{BB962C8B-B14F-4D97-AF65-F5344CB8AC3E}">
        <p14:creationId xmlns:p14="http://schemas.microsoft.com/office/powerpoint/2010/main" val="37363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 words</a:t>
            </a:r>
            <a:endParaRPr lang="en-AU" dirty="0"/>
          </a:p>
        </p:txBody>
      </p:sp>
      <p:sp>
        <p:nvSpPr>
          <p:cNvPr id="3" name="Content Placeholder 2"/>
          <p:cNvSpPr>
            <a:spLocks noGrp="1"/>
          </p:cNvSpPr>
          <p:nvPr>
            <p:ph idx="1"/>
          </p:nvPr>
        </p:nvSpPr>
        <p:spPr/>
        <p:txBody>
          <a:bodyPr>
            <a:normAutofit/>
          </a:bodyPr>
          <a:lstStyle/>
          <a:p>
            <a:r>
              <a:rPr lang="en-AU" b="1" i="1" u="sng" dirty="0" smtClean="0"/>
              <a:t>Handout </a:t>
            </a:r>
            <a:r>
              <a:rPr lang="en-AU" b="1" i="1" u="sng" dirty="0"/>
              <a:t>4</a:t>
            </a:r>
            <a:r>
              <a:rPr lang="en-AU" b="1" i="1" u="sng" dirty="0" smtClean="0"/>
              <a:t>: Key task words</a:t>
            </a:r>
            <a:r>
              <a:rPr lang="en-AU" dirty="0" smtClean="0"/>
              <a:t> </a:t>
            </a:r>
            <a:r>
              <a:rPr lang="en-AU" sz="2000" dirty="0" smtClean="0"/>
              <a:t>(will assist you in SAC tasks and your examinations)</a:t>
            </a:r>
          </a:p>
          <a:p>
            <a:endParaRPr lang="en-AU" b="1" i="1" u="sng" dirty="0"/>
          </a:p>
          <a:p>
            <a:r>
              <a:rPr lang="en-AU" dirty="0" smtClean="0"/>
              <a:t>It is very important that you carefully read and answer the question; don’t simply write everything you know about the topic </a:t>
            </a:r>
          </a:p>
          <a:p>
            <a:pPr marL="68580" indent="0">
              <a:buNone/>
            </a:pPr>
            <a:r>
              <a:rPr lang="en-AU" sz="2000" i="1" dirty="0" smtClean="0"/>
              <a:t>e.g. ‘</a:t>
            </a:r>
            <a:r>
              <a:rPr lang="en-AU" sz="2000" i="1" u="sng" dirty="0" smtClean="0"/>
              <a:t>describe</a:t>
            </a:r>
            <a:r>
              <a:rPr lang="en-AU" sz="2000" i="1" dirty="0" smtClean="0"/>
              <a:t> one aim of criminal sanctions’ is asking something very different to ‘</a:t>
            </a:r>
            <a:r>
              <a:rPr lang="en-AU" sz="2000" i="1" u="sng" dirty="0" smtClean="0"/>
              <a:t>evaluate</a:t>
            </a:r>
            <a:r>
              <a:rPr lang="en-AU" sz="2000" i="1" dirty="0" smtClean="0"/>
              <a:t> the effectiveness of one aim of criminal sanctions’  </a:t>
            </a:r>
            <a:endParaRPr lang="en-AU" sz="2000" i="1" dirty="0"/>
          </a:p>
        </p:txBody>
      </p:sp>
    </p:spTree>
    <p:extLst>
      <p:ext uri="{BB962C8B-B14F-4D97-AF65-F5344CB8AC3E}">
        <p14:creationId xmlns:p14="http://schemas.microsoft.com/office/powerpoint/2010/main" val="1746869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994122"/>
          </a:xfrm>
        </p:spPr>
        <p:txBody>
          <a:bodyPr>
            <a:normAutofit fontScale="90000"/>
          </a:bodyPr>
          <a:lstStyle/>
          <a:p>
            <a:r>
              <a:rPr lang="en-AU" dirty="0" smtClean="0"/>
              <a:t>Area of study 1:</a:t>
            </a:r>
            <a:br>
              <a:rPr lang="en-AU" dirty="0" smtClean="0"/>
            </a:br>
            <a:r>
              <a:rPr lang="en-AU" dirty="0" smtClean="0"/>
              <a:t>Law in society </a:t>
            </a:r>
            <a:endParaRPr lang="en-AU" dirty="0"/>
          </a:p>
        </p:txBody>
      </p:sp>
      <p:sp>
        <p:nvSpPr>
          <p:cNvPr id="3" name="Content Placeholder 2"/>
          <p:cNvSpPr>
            <a:spLocks noGrp="1"/>
          </p:cNvSpPr>
          <p:nvPr>
            <p:ph idx="1"/>
          </p:nvPr>
        </p:nvSpPr>
        <p:spPr>
          <a:xfrm>
            <a:off x="457200" y="1700808"/>
            <a:ext cx="8229600" cy="4425355"/>
          </a:xfrm>
        </p:spPr>
        <p:txBody>
          <a:bodyPr>
            <a:normAutofit/>
          </a:bodyPr>
          <a:lstStyle/>
          <a:p>
            <a:r>
              <a:rPr lang="en-AU" dirty="0" smtClean="0"/>
              <a:t>So what are laws?</a:t>
            </a:r>
          </a:p>
          <a:p>
            <a:r>
              <a:rPr lang="en-AU" dirty="0" smtClean="0"/>
              <a:t>Why do we have them?</a:t>
            </a:r>
          </a:p>
          <a:p>
            <a:r>
              <a:rPr lang="en-AU" dirty="0" smtClean="0"/>
              <a:t>What purpose do they have?</a:t>
            </a:r>
          </a:p>
          <a:p>
            <a:r>
              <a:rPr lang="en-AU" dirty="0" smtClean="0"/>
              <a:t>What makes them effective?</a:t>
            </a:r>
          </a:p>
          <a:p>
            <a:r>
              <a:rPr lang="en-AU" dirty="0" smtClean="0"/>
              <a:t>How are laws different?</a:t>
            </a:r>
          </a:p>
          <a:p>
            <a:endParaRPr lang="en-AU" dirty="0" smtClean="0"/>
          </a:p>
          <a:p>
            <a:endParaRPr lang="en-AU" dirty="0"/>
          </a:p>
          <a:p>
            <a:r>
              <a:rPr lang="en-AU" dirty="0" smtClean="0"/>
              <a:t>All these questions seem very simple – do you know the answers?</a:t>
            </a:r>
          </a:p>
        </p:txBody>
      </p:sp>
      <p:pic>
        <p:nvPicPr>
          <p:cNvPr id="5122" name="Picture 2" descr="C:\Program Files\Microsoft Office\Media\CntCD1\ClipArt7\j0339254.wmf"/>
          <p:cNvPicPr>
            <a:picLocks noChangeAspect="1" noChangeArrowheads="1"/>
          </p:cNvPicPr>
          <p:nvPr/>
        </p:nvPicPr>
        <p:blipFill>
          <a:blip r:embed="rId2" cstate="print"/>
          <a:srcRect/>
          <a:stretch>
            <a:fillRect/>
          </a:stretch>
        </p:blipFill>
        <p:spPr bwMode="auto">
          <a:xfrm>
            <a:off x="5436096" y="692696"/>
            <a:ext cx="3528392" cy="35319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074242"/>
          </a:xfrm>
        </p:spPr>
        <p:txBody>
          <a:bodyPr>
            <a:normAutofit/>
          </a:bodyPr>
          <a:lstStyle/>
          <a:p>
            <a:r>
              <a:rPr lang="en-AU" dirty="0" smtClean="0"/>
              <a:t>So what then is the difference between legal and non – legal rules?</a:t>
            </a:r>
            <a:endParaRPr lang="en-AU" dirty="0"/>
          </a:p>
        </p:txBody>
      </p:sp>
      <p:pic>
        <p:nvPicPr>
          <p:cNvPr id="9219" name="Picture 3"/>
          <p:cNvPicPr>
            <a:picLocks noChangeAspect="1" noChangeArrowheads="1"/>
          </p:cNvPicPr>
          <p:nvPr/>
        </p:nvPicPr>
        <p:blipFill>
          <a:blip r:embed="rId2" cstate="print"/>
          <a:srcRect/>
          <a:stretch>
            <a:fillRect/>
          </a:stretch>
        </p:blipFill>
        <p:spPr bwMode="auto">
          <a:xfrm>
            <a:off x="7092280" y="6368846"/>
            <a:ext cx="1512169" cy="489154"/>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AU" dirty="0" smtClean="0"/>
          </a:p>
          <a:p>
            <a:endParaRPr lang="en-AU" dirty="0"/>
          </a:p>
          <a:p>
            <a:r>
              <a:rPr lang="en-AU" sz="3600" dirty="0" smtClean="0"/>
              <a:t>Who must obey them?</a:t>
            </a:r>
          </a:p>
          <a:p>
            <a:r>
              <a:rPr lang="en-AU" sz="3600" dirty="0" smtClean="0"/>
              <a:t>Who makes the rule?</a:t>
            </a:r>
          </a:p>
          <a:p>
            <a:r>
              <a:rPr lang="en-AU" sz="3600" dirty="0" smtClean="0"/>
              <a:t>Who enforces the rule?</a:t>
            </a:r>
          </a:p>
          <a:p>
            <a:r>
              <a:rPr lang="en-AU" sz="3600" dirty="0" smtClean="0"/>
              <a:t>Who interprets the rule?</a:t>
            </a:r>
          </a:p>
          <a:p>
            <a:endParaRPr lang="en-AU" sz="3600" dirty="0"/>
          </a:p>
          <a:p>
            <a:pPr>
              <a:buFont typeface="Wingdings" pitchFamily="2" charset="2"/>
              <a:buChar char="Ø"/>
            </a:pPr>
            <a:r>
              <a:rPr lang="en-AU" b="1" i="1" u="sng" dirty="0" smtClean="0"/>
              <a:t>Copy table p. 3 textbook</a:t>
            </a:r>
            <a:endParaRPr lang="en-AU" b="1" i="1"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What are the laws/rules that govern these activities?  </a:t>
            </a:r>
            <a:endParaRPr lang="en-AU" sz="900" dirty="0"/>
          </a:p>
        </p:txBody>
      </p:sp>
      <p:pic>
        <p:nvPicPr>
          <p:cNvPr id="6146" name="Picture 2"/>
          <p:cNvPicPr>
            <a:picLocks noGrp="1" noChangeAspect="1" noChangeArrowheads="1"/>
          </p:cNvPicPr>
          <p:nvPr>
            <p:ph idx="1"/>
          </p:nvPr>
        </p:nvPicPr>
        <p:blipFill>
          <a:blip r:embed="rId2" cstate="print"/>
          <a:stretch>
            <a:fillRect/>
          </a:stretch>
        </p:blipFill>
        <p:spPr bwMode="auto">
          <a:xfrm>
            <a:off x="4480932" y="1550657"/>
            <a:ext cx="4276890" cy="439862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51520" y="2566906"/>
            <a:ext cx="4187378" cy="3855318"/>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rot="153435">
            <a:off x="7670040" y="6292880"/>
            <a:ext cx="1082316" cy="2691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Features of laws</a:t>
            </a:r>
            <a:endParaRPr lang="en-AU" dirty="0"/>
          </a:p>
        </p:txBody>
      </p:sp>
      <p:sp>
        <p:nvSpPr>
          <p:cNvPr id="2" name="Content Placeholder 1"/>
          <p:cNvSpPr>
            <a:spLocks noGrp="1"/>
          </p:cNvSpPr>
          <p:nvPr>
            <p:ph idx="1"/>
          </p:nvPr>
        </p:nvSpPr>
        <p:spPr/>
        <p:txBody>
          <a:bodyPr>
            <a:normAutofit/>
          </a:bodyPr>
          <a:lstStyle/>
          <a:p>
            <a:r>
              <a:rPr lang="en-AU" sz="3200" dirty="0" smtClean="0"/>
              <a:t>Who made the law/rule?</a:t>
            </a:r>
          </a:p>
          <a:p>
            <a:endParaRPr lang="en-AU" sz="3200" dirty="0" smtClean="0"/>
          </a:p>
          <a:p>
            <a:r>
              <a:rPr lang="en-AU" sz="3200" dirty="0" smtClean="0"/>
              <a:t>Who enforces it?</a:t>
            </a:r>
          </a:p>
          <a:p>
            <a:endParaRPr lang="en-AU" sz="3200" dirty="0" smtClean="0"/>
          </a:p>
          <a:p>
            <a:r>
              <a:rPr lang="en-AU" sz="3200" dirty="0" smtClean="0"/>
              <a:t>How are they enforced?</a:t>
            </a:r>
          </a:p>
          <a:p>
            <a:endParaRPr lang="en-AU" sz="3200" dirty="0" smtClean="0"/>
          </a:p>
          <a:p>
            <a:r>
              <a:rPr lang="en-AU" sz="3200" dirty="0" smtClean="0"/>
              <a:t>What is the penalty?</a:t>
            </a:r>
            <a:endParaRPr lang="en-A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Joe’s story</a:t>
            </a:r>
            <a:endParaRPr lang="en-AU" dirty="0"/>
          </a:p>
        </p:txBody>
      </p:sp>
      <p:sp>
        <p:nvSpPr>
          <p:cNvPr id="2" name="Content Placeholder 1"/>
          <p:cNvSpPr>
            <a:spLocks noGrp="1"/>
          </p:cNvSpPr>
          <p:nvPr>
            <p:ph idx="1"/>
          </p:nvPr>
        </p:nvSpPr>
        <p:spPr>
          <a:xfrm>
            <a:off x="457200" y="1481328"/>
            <a:ext cx="8229600" cy="4900000"/>
          </a:xfrm>
        </p:spPr>
        <p:txBody>
          <a:bodyPr/>
          <a:lstStyle/>
          <a:p>
            <a:r>
              <a:rPr lang="en-AU" b="1" i="1" u="sng" dirty="0" smtClean="0"/>
              <a:t>Handout 5: Joe’s Story – A case study</a:t>
            </a:r>
          </a:p>
          <a:p>
            <a:endParaRPr lang="en-AU" b="1" i="1" u="sng" dirty="0" smtClean="0"/>
          </a:p>
          <a:p>
            <a:r>
              <a:rPr lang="en-AU" dirty="0" smtClean="0"/>
              <a:t>Read the story and answer the questions</a:t>
            </a:r>
            <a:endParaRPr lang="en-AU" dirty="0"/>
          </a:p>
        </p:txBody>
      </p:sp>
      <p:pic>
        <p:nvPicPr>
          <p:cNvPr id="7170" name="Picture 2" descr="C:\Program Files\Microsoft Office\Media\CntCD1\Animated\j0213530.gif"/>
          <p:cNvPicPr>
            <a:picLocks noChangeAspect="1" noChangeArrowheads="1" noCrop="1"/>
          </p:cNvPicPr>
          <p:nvPr/>
        </p:nvPicPr>
        <p:blipFill>
          <a:blip r:embed="rId2" cstate="print"/>
          <a:srcRect/>
          <a:stretch>
            <a:fillRect/>
          </a:stretch>
        </p:blipFill>
        <p:spPr bwMode="auto">
          <a:xfrm>
            <a:off x="6594232" y="736251"/>
            <a:ext cx="2529931" cy="1728192"/>
          </a:xfrm>
          <a:prstGeom prst="rect">
            <a:avLst/>
          </a:prstGeom>
          <a:noFill/>
        </p:spPr>
      </p:pic>
      <p:pic>
        <p:nvPicPr>
          <p:cNvPr id="7172" name="Picture 4" descr="C:\Program Files\Microsoft Office\Media\CntCD1\Animated\j0283517.gif"/>
          <p:cNvPicPr>
            <a:picLocks noChangeAspect="1" noChangeArrowheads="1" noCrop="1"/>
          </p:cNvPicPr>
          <p:nvPr/>
        </p:nvPicPr>
        <p:blipFill>
          <a:blip r:embed="rId3" cstate="print"/>
          <a:srcRect/>
          <a:stretch>
            <a:fillRect/>
          </a:stretch>
        </p:blipFill>
        <p:spPr bwMode="auto">
          <a:xfrm>
            <a:off x="-576572" y="3234679"/>
            <a:ext cx="3528392" cy="2866819"/>
          </a:xfrm>
          <a:prstGeom prst="rect">
            <a:avLst/>
          </a:prstGeom>
          <a:noFill/>
        </p:spPr>
      </p:pic>
      <p:pic>
        <p:nvPicPr>
          <p:cNvPr id="7176" name="Picture 8" descr="C:\Program Files\Microsoft Office\Media\CntCD1\ClipArt7\j0304341.wmf"/>
          <p:cNvPicPr>
            <a:picLocks noChangeAspect="1" noChangeArrowheads="1"/>
          </p:cNvPicPr>
          <p:nvPr/>
        </p:nvPicPr>
        <p:blipFill>
          <a:blip r:embed="rId4" cstate="print"/>
          <a:srcRect/>
          <a:stretch>
            <a:fillRect/>
          </a:stretch>
        </p:blipFill>
        <p:spPr bwMode="auto">
          <a:xfrm>
            <a:off x="5076056" y="4674124"/>
            <a:ext cx="2602457" cy="160685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Joe’s Story</a:t>
            </a:r>
            <a:endParaRPr lang="en-AU" dirty="0"/>
          </a:p>
        </p:txBody>
      </p:sp>
      <p:sp>
        <p:nvSpPr>
          <p:cNvPr id="3" name="Content Placeholder 2"/>
          <p:cNvSpPr>
            <a:spLocks noGrp="1"/>
          </p:cNvSpPr>
          <p:nvPr>
            <p:ph idx="1"/>
          </p:nvPr>
        </p:nvSpPr>
        <p:spPr/>
        <p:txBody>
          <a:bodyPr/>
          <a:lstStyle/>
          <a:p>
            <a:pPr marL="0" indent="0">
              <a:buNone/>
            </a:pPr>
            <a:r>
              <a:rPr lang="en-AU" dirty="0" smtClean="0"/>
              <a:t>a)</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431649090"/>
              </p:ext>
            </p:extLst>
          </p:nvPr>
        </p:nvGraphicFramePr>
        <p:xfrm>
          <a:off x="1259632" y="2708920"/>
          <a:ext cx="6096000" cy="37084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AU" dirty="0" smtClean="0"/>
                        <a:t>Legal rule</a:t>
                      </a:r>
                      <a:endParaRPr lang="en-AU" dirty="0"/>
                    </a:p>
                  </a:txBody>
                  <a:tcPr/>
                </a:tc>
                <a:tc>
                  <a:txBody>
                    <a:bodyPr/>
                    <a:lstStyle/>
                    <a:p>
                      <a:r>
                        <a:rPr lang="en-AU" dirty="0" smtClean="0"/>
                        <a:t>Non-legal rule</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Lunch break at work</a:t>
                      </a:r>
                      <a:endParaRPr lang="en-AU" dirty="0"/>
                    </a:p>
                  </a:txBody>
                  <a:tcPr/>
                </a:tc>
                <a:tc>
                  <a:txBody>
                    <a:bodyPr/>
                    <a:lstStyle/>
                    <a:p>
                      <a:r>
                        <a:rPr lang="en-AU" dirty="0" smtClean="0"/>
                        <a:t>Punctuality at work</a:t>
                      </a:r>
                      <a:endParaRPr lang="en-AU" dirty="0"/>
                    </a:p>
                  </a:txBody>
                  <a:tcPr/>
                </a:tc>
              </a:tr>
              <a:tr h="370840">
                <a:tc>
                  <a:txBody>
                    <a:bodyPr/>
                    <a:lstStyle/>
                    <a:p>
                      <a:r>
                        <a:rPr lang="en-AU" dirty="0" smtClean="0"/>
                        <a:t>Noise pollution</a:t>
                      </a:r>
                      <a:endParaRPr lang="en-AU" dirty="0"/>
                    </a:p>
                  </a:txBody>
                  <a:tcPr/>
                </a:tc>
                <a:tc>
                  <a:txBody>
                    <a:bodyPr/>
                    <a:lstStyle/>
                    <a:p>
                      <a:r>
                        <a:rPr lang="en-AU" dirty="0" smtClean="0"/>
                        <a:t>$60 board</a:t>
                      </a:r>
                      <a:r>
                        <a:rPr lang="en-AU" baseline="0" dirty="0" smtClean="0"/>
                        <a:t> p/week</a:t>
                      </a:r>
                      <a:endParaRPr lang="en-AU" dirty="0"/>
                    </a:p>
                  </a:txBody>
                  <a:tcPr/>
                </a:tc>
              </a:tr>
              <a:tr h="370840">
                <a:tc>
                  <a:txBody>
                    <a:bodyPr/>
                    <a:lstStyle/>
                    <a:p>
                      <a:r>
                        <a:rPr lang="en-AU" dirty="0" smtClean="0"/>
                        <a:t>Domestic</a:t>
                      </a:r>
                      <a:r>
                        <a:rPr lang="en-AU" baseline="0" dirty="0" smtClean="0"/>
                        <a:t> violence</a:t>
                      </a:r>
                      <a:endParaRPr lang="en-AU" dirty="0"/>
                    </a:p>
                  </a:txBody>
                  <a:tcPr/>
                </a:tc>
                <a:tc>
                  <a:txBody>
                    <a:bodyPr/>
                    <a:lstStyle/>
                    <a:p>
                      <a:r>
                        <a:rPr lang="en-AU" dirty="0" smtClean="0"/>
                        <a:t>Chores</a:t>
                      </a:r>
                      <a:endParaRPr lang="en-AU" dirty="0"/>
                    </a:p>
                  </a:txBody>
                  <a:tcPr/>
                </a:tc>
              </a:tr>
              <a:tr h="370840">
                <a:tc>
                  <a:txBody>
                    <a:bodyPr/>
                    <a:lstStyle/>
                    <a:p>
                      <a:r>
                        <a:rPr lang="en-AU" dirty="0" smtClean="0"/>
                        <a:t>Speed limit</a:t>
                      </a:r>
                      <a:endParaRPr lang="en-AU" dirty="0"/>
                    </a:p>
                  </a:txBody>
                  <a:tcPr/>
                </a:tc>
                <a:tc>
                  <a:txBody>
                    <a:bodyPr/>
                    <a:lstStyle/>
                    <a:p>
                      <a:r>
                        <a:rPr lang="en-AU" dirty="0" smtClean="0"/>
                        <a:t>10.00pm curfew</a:t>
                      </a:r>
                      <a:endParaRPr lang="en-AU" dirty="0"/>
                    </a:p>
                  </a:txBody>
                  <a:tcPr/>
                </a:tc>
              </a:tr>
              <a:tr h="370840">
                <a:tc>
                  <a:txBody>
                    <a:bodyPr/>
                    <a:lstStyle/>
                    <a:p>
                      <a:r>
                        <a:rPr lang="en-AU" dirty="0" smtClean="0"/>
                        <a:t>‘No entry’ lane</a:t>
                      </a:r>
                      <a:endParaRPr lang="en-AU" dirty="0"/>
                    </a:p>
                  </a:txBody>
                  <a:tcPr/>
                </a:tc>
                <a:tc>
                  <a:txBody>
                    <a:bodyPr/>
                    <a:lstStyle/>
                    <a:p>
                      <a:r>
                        <a:rPr lang="en-AU" dirty="0" smtClean="0"/>
                        <a:t>Hands on player’s back</a:t>
                      </a:r>
                      <a:endParaRPr lang="en-AU" dirty="0"/>
                    </a:p>
                  </a:txBody>
                  <a:tcPr/>
                </a:tc>
              </a:tr>
              <a:tr h="370840">
                <a:tc>
                  <a:txBody>
                    <a:bodyPr/>
                    <a:lstStyle/>
                    <a:p>
                      <a:r>
                        <a:rPr lang="en-AU" dirty="0" smtClean="0"/>
                        <a:t>Theft of</a:t>
                      </a:r>
                      <a:r>
                        <a:rPr lang="en-AU" baseline="0" dirty="0" smtClean="0"/>
                        <a:t> Mars bars</a:t>
                      </a:r>
                      <a:endParaRPr lang="en-AU" dirty="0"/>
                    </a:p>
                  </a:txBody>
                  <a:tcPr/>
                </a:tc>
                <a:tc>
                  <a:txBody>
                    <a:bodyPr/>
                    <a:lstStyle/>
                    <a:p>
                      <a:r>
                        <a:rPr lang="en-AU" dirty="0" smtClean="0"/>
                        <a:t>Tripping and kicking</a:t>
                      </a:r>
                      <a:endParaRPr lang="en-AU" dirty="0"/>
                    </a:p>
                  </a:txBody>
                  <a:tcPr/>
                </a:tc>
              </a:tr>
              <a:tr h="370840">
                <a:tc>
                  <a:txBody>
                    <a:bodyPr/>
                    <a:lstStyle/>
                    <a:p>
                      <a:r>
                        <a:rPr lang="en-AU" dirty="0" smtClean="0"/>
                        <a:t>Wrestling</a:t>
                      </a:r>
                      <a:endParaRPr lang="en-AU" dirty="0"/>
                    </a:p>
                  </a:txBody>
                  <a:tcPr/>
                </a:tc>
                <a:tc>
                  <a:txBody>
                    <a:bodyPr/>
                    <a:lstStyle/>
                    <a:p>
                      <a:r>
                        <a:rPr lang="en-AU" dirty="0" smtClean="0"/>
                        <a:t>Wrestling</a:t>
                      </a:r>
                      <a:endParaRPr lang="en-AU" dirty="0"/>
                    </a:p>
                  </a:txBody>
                  <a:tcPr/>
                </a:tc>
              </a:tr>
              <a:tr h="370840">
                <a:tc>
                  <a:txBody>
                    <a:bodyPr/>
                    <a:lstStyle/>
                    <a:p>
                      <a:r>
                        <a:rPr lang="en-AU" dirty="0" smtClean="0"/>
                        <a:t>Theft of hubcaps</a:t>
                      </a:r>
                      <a:endParaRPr lang="en-AU" dirty="0"/>
                    </a:p>
                  </a:txBody>
                  <a:tcPr/>
                </a:tc>
                <a:tc>
                  <a:txBody>
                    <a:bodyPr/>
                    <a:lstStyle/>
                    <a:p>
                      <a:r>
                        <a:rPr lang="en-AU" dirty="0" smtClean="0"/>
                        <a:t>Touch ball on the line</a:t>
                      </a:r>
                      <a:endParaRPr lang="en-AU" dirty="0"/>
                    </a:p>
                  </a:txBody>
                  <a:tcPr/>
                </a:tc>
              </a:tr>
              <a:tr h="370840">
                <a:tc>
                  <a:txBody>
                    <a:bodyPr/>
                    <a:lstStyle/>
                    <a:p>
                      <a:endParaRPr lang="en-AU" dirty="0"/>
                    </a:p>
                  </a:txBody>
                  <a:tcPr/>
                </a:tc>
                <a:tc>
                  <a:txBody>
                    <a:bodyPr/>
                    <a:lstStyle/>
                    <a:p>
                      <a:endParaRPr lang="en-AU" dirty="0"/>
                    </a:p>
                  </a:txBody>
                  <a:tcPr/>
                </a:tc>
              </a:tr>
            </a:tbl>
          </a:graphicData>
        </a:graphic>
      </p:graphicFrame>
    </p:spTree>
    <p:extLst>
      <p:ext uri="{BB962C8B-B14F-4D97-AF65-F5344CB8AC3E}">
        <p14:creationId xmlns:p14="http://schemas.microsoft.com/office/powerpoint/2010/main" val="620896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696744" cy="646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356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p:txBody>
          <a:bodyPr/>
          <a:lstStyle/>
          <a:p>
            <a:r>
              <a:rPr lang="en-AU" dirty="0" smtClean="0"/>
              <a:t>1. If there were no rules in our society, then society would still function as it does now. 				AGREE/DISAGREE</a:t>
            </a:r>
          </a:p>
          <a:p>
            <a:endParaRPr lang="en-AU" dirty="0" smtClean="0"/>
          </a:p>
          <a:p>
            <a:endParaRPr lang="en-AU" dirty="0" smtClean="0"/>
          </a:p>
          <a:p>
            <a:r>
              <a:rPr lang="en-AU" dirty="0" smtClean="0"/>
              <a:t>2. If there were no rules in society, then most people would live without fear or threat to their personal safety.	 AGREE/DISAGREE</a:t>
            </a:r>
          </a:p>
          <a:p>
            <a:endParaRPr lang="en-AU" dirty="0" smtClean="0"/>
          </a:p>
          <a:p>
            <a:endParaRPr lang="en-AU" dirty="0"/>
          </a:p>
        </p:txBody>
      </p:sp>
      <p:pic>
        <p:nvPicPr>
          <p:cNvPr id="4" name="Picture 5"/>
          <p:cNvPicPr>
            <a:picLocks noChangeAspect="1" noChangeArrowheads="1"/>
          </p:cNvPicPr>
          <p:nvPr/>
        </p:nvPicPr>
        <p:blipFill>
          <a:blip r:embed="rId2" cstate="print"/>
          <a:srcRect/>
          <a:stretch>
            <a:fillRect/>
          </a:stretch>
        </p:blipFill>
        <p:spPr bwMode="auto">
          <a:xfrm rot="153435">
            <a:off x="7670040" y="6292880"/>
            <a:ext cx="1082316" cy="2691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Ms Manson contact details</a:t>
            </a:r>
            <a:endParaRPr lang="en-AU" dirty="0"/>
          </a:p>
        </p:txBody>
      </p:sp>
      <p:sp>
        <p:nvSpPr>
          <p:cNvPr id="3" name="Content Placeholder 2"/>
          <p:cNvSpPr>
            <a:spLocks noGrp="1"/>
          </p:cNvSpPr>
          <p:nvPr>
            <p:ph idx="1"/>
          </p:nvPr>
        </p:nvSpPr>
        <p:spPr/>
        <p:txBody>
          <a:bodyPr/>
          <a:lstStyle/>
          <a:p>
            <a:r>
              <a:rPr lang="en-AU" dirty="0" smtClean="0"/>
              <a:t>Staffroom: Commerce 2 (opposite Room 23)</a:t>
            </a:r>
          </a:p>
          <a:p>
            <a:endParaRPr lang="en-AU" dirty="0" smtClean="0"/>
          </a:p>
          <a:p>
            <a:r>
              <a:rPr lang="en-AU" dirty="0" smtClean="0"/>
              <a:t>Email: manson.elyse.e@edumail.vic.gov.au</a:t>
            </a:r>
          </a:p>
          <a:p>
            <a:endParaRPr lang="en-AU" dirty="0"/>
          </a:p>
        </p:txBody>
      </p:sp>
    </p:spTree>
    <p:extLst>
      <p:ext uri="{BB962C8B-B14F-4D97-AF65-F5344CB8AC3E}">
        <p14:creationId xmlns:p14="http://schemas.microsoft.com/office/powerpoint/2010/main" val="1983427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sp>
        <p:nvSpPr>
          <p:cNvPr id="2" name="Content Placeholder 1"/>
          <p:cNvSpPr>
            <a:spLocks noGrp="1"/>
          </p:cNvSpPr>
          <p:nvPr>
            <p:ph idx="1"/>
          </p:nvPr>
        </p:nvSpPr>
        <p:spPr/>
        <p:txBody>
          <a:bodyPr/>
          <a:lstStyle/>
          <a:p>
            <a:r>
              <a:rPr lang="en-AU" dirty="0" smtClean="0"/>
              <a:t>3. If there were no rules in society, then most people’s possessions would be safe. 				AGREE/DISAGREE</a:t>
            </a:r>
          </a:p>
          <a:p>
            <a:endParaRPr lang="en-AU" dirty="0" smtClean="0"/>
          </a:p>
          <a:p>
            <a:endParaRPr lang="en-AU" dirty="0" smtClean="0"/>
          </a:p>
          <a:p>
            <a:r>
              <a:rPr lang="en-AU" dirty="0" smtClean="0"/>
              <a:t>4. If there were no rules in society, then most people would behave as they do now. 				AGREE/DISAGREE</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sp>
        <p:nvSpPr>
          <p:cNvPr id="2" name="Content Placeholder 1"/>
          <p:cNvSpPr>
            <a:spLocks noGrp="1"/>
          </p:cNvSpPr>
          <p:nvPr>
            <p:ph idx="1"/>
          </p:nvPr>
        </p:nvSpPr>
        <p:spPr/>
        <p:txBody>
          <a:bodyPr/>
          <a:lstStyle/>
          <a:p>
            <a:r>
              <a:rPr lang="en-AU" dirty="0" smtClean="0"/>
              <a:t>5. If there were no rules in society, then people would still be able to sort out their conflicts. 			AGREE/DISAGREE</a:t>
            </a:r>
          </a:p>
          <a:p>
            <a:endParaRPr lang="en-AU" dirty="0" smtClean="0"/>
          </a:p>
          <a:p>
            <a:endParaRPr lang="en-AU" dirty="0" smtClean="0"/>
          </a:p>
          <a:p>
            <a:r>
              <a:rPr lang="en-AU" dirty="0" smtClean="0"/>
              <a:t>6. The human race is basically ‘good’ by nature, so there is no need for rules in our society. 				AGREE/DISAGREE</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sp>
        <p:nvSpPr>
          <p:cNvPr id="2" name="Content Placeholder 1"/>
          <p:cNvSpPr>
            <a:spLocks noGrp="1"/>
          </p:cNvSpPr>
          <p:nvPr>
            <p:ph idx="1"/>
          </p:nvPr>
        </p:nvSpPr>
        <p:spPr/>
        <p:txBody>
          <a:bodyPr/>
          <a:lstStyle/>
          <a:p>
            <a:r>
              <a:rPr lang="en-AU" dirty="0" smtClean="0"/>
              <a:t>7. If there were no rules in society, then humans would use their animal instincts to survive. 				AGREE/DISAGREE</a:t>
            </a:r>
          </a:p>
          <a:p>
            <a:endParaRPr lang="en-AU" dirty="0" smtClean="0"/>
          </a:p>
          <a:p>
            <a:endParaRPr lang="en-AU" dirty="0" smtClean="0"/>
          </a:p>
          <a:p>
            <a:r>
              <a:rPr lang="en-AU" dirty="0" smtClean="0"/>
              <a:t>8. If there were no rules in society, then I could do whatever I wanted. </a:t>
            </a:r>
          </a:p>
          <a:p>
            <a:pPr lvl="1">
              <a:buNone/>
            </a:pPr>
            <a:r>
              <a:rPr lang="en-AU" dirty="0" smtClean="0"/>
              <a:t>		</a:t>
            </a:r>
            <a:r>
              <a:rPr lang="en-AU" sz="2400" dirty="0" smtClean="0"/>
              <a:t>AGREE/DISAGREE</a:t>
            </a:r>
          </a:p>
          <a:p>
            <a:endParaRPr lang="en-AU" dirty="0" smtClean="0"/>
          </a:p>
          <a:p>
            <a:endParaRPr lang="en-AU" dirty="0" smtClean="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90066"/>
          </a:xfrm>
        </p:spPr>
        <p:txBody>
          <a:bodyPr>
            <a:normAutofit fontScale="90000"/>
          </a:bodyPr>
          <a:lstStyle/>
          <a:p>
            <a:endParaRPr lang="en-AU" dirty="0"/>
          </a:p>
        </p:txBody>
      </p:sp>
      <p:sp>
        <p:nvSpPr>
          <p:cNvPr id="2" name="Content Placeholder 1"/>
          <p:cNvSpPr>
            <a:spLocks noGrp="1"/>
          </p:cNvSpPr>
          <p:nvPr>
            <p:ph idx="1"/>
          </p:nvPr>
        </p:nvSpPr>
        <p:spPr>
          <a:xfrm>
            <a:off x="457200" y="1196752"/>
            <a:ext cx="8229600" cy="5184576"/>
          </a:xfrm>
        </p:spPr>
        <p:txBody>
          <a:bodyPr>
            <a:normAutofit lnSpcReduction="10000"/>
          </a:bodyPr>
          <a:lstStyle/>
          <a:p>
            <a:r>
              <a:rPr lang="en-AU" dirty="0" smtClean="0"/>
              <a:t>9. If there were no rules in society, then I would be fearful most of the time.</a:t>
            </a:r>
          </a:p>
          <a:p>
            <a:pPr marL="0" indent="0">
              <a:buNone/>
            </a:pPr>
            <a:r>
              <a:rPr lang="en-AU" dirty="0"/>
              <a:t>	</a:t>
            </a:r>
            <a:r>
              <a:rPr lang="en-AU" dirty="0" smtClean="0"/>
              <a:t>AGREE/DISAGREE</a:t>
            </a:r>
            <a:endParaRPr lang="en-AU" dirty="0"/>
          </a:p>
          <a:p>
            <a:pPr lvl="1"/>
            <a:endParaRPr lang="en-AU" dirty="0" smtClean="0"/>
          </a:p>
          <a:p>
            <a:r>
              <a:rPr lang="en-AU" sz="2800" dirty="0" smtClean="0"/>
              <a:t>10. If there were no rules in society, then there would be no way I would go to school or do any work. 		</a:t>
            </a:r>
          </a:p>
          <a:p>
            <a:pPr marL="0" indent="0">
              <a:buNone/>
            </a:pPr>
            <a:r>
              <a:rPr lang="en-AU" dirty="0" smtClean="0"/>
              <a:t>	AGREE/DISAGREE</a:t>
            </a:r>
            <a:endParaRPr lang="en-AU" dirty="0"/>
          </a:p>
          <a:p>
            <a:endParaRPr lang="en-AU" sz="4000" dirty="0" smtClean="0"/>
          </a:p>
          <a:p>
            <a:r>
              <a:rPr lang="en-AU" sz="2800" dirty="0" smtClean="0"/>
              <a:t>11. If there were no rules in society, then we would live in chaos. 	</a:t>
            </a:r>
          </a:p>
          <a:p>
            <a:pPr marL="0" indent="0">
              <a:buNone/>
            </a:pPr>
            <a:r>
              <a:rPr lang="en-AU" sz="2800" dirty="0"/>
              <a:t>	</a:t>
            </a:r>
            <a:r>
              <a:rPr lang="en-AU" dirty="0" smtClean="0"/>
              <a:t>AGREE/DISAGREE</a:t>
            </a:r>
          </a:p>
          <a:p>
            <a:pPr lvl="1"/>
            <a:endParaRPr lang="en-AU" dirty="0" smtClean="0"/>
          </a:p>
          <a:p>
            <a:pPr lvl="1"/>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Chaos!!! </a:t>
            </a:r>
            <a:endParaRPr lang="en-AU" dirty="0"/>
          </a:p>
        </p:txBody>
      </p:sp>
      <p:pic>
        <p:nvPicPr>
          <p:cNvPr id="8194" name="Picture 2"/>
          <p:cNvPicPr>
            <a:picLocks noGrp="1" noChangeAspect="1" noChangeArrowheads="1"/>
          </p:cNvPicPr>
          <p:nvPr>
            <p:ph idx="1"/>
          </p:nvPr>
        </p:nvPicPr>
        <p:blipFill>
          <a:blip r:embed="rId2" cstate="print"/>
          <a:stretch>
            <a:fillRect/>
          </a:stretch>
        </p:blipFill>
        <p:spPr bwMode="auto">
          <a:xfrm>
            <a:off x="538162" y="1604962"/>
            <a:ext cx="8067675" cy="4867275"/>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092280" y="6368846"/>
            <a:ext cx="1512169" cy="4891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Weebly</a:t>
            </a:r>
            <a:r>
              <a:rPr lang="en-AU" dirty="0" smtClean="0"/>
              <a:t> website</a:t>
            </a:r>
            <a:endParaRPr lang="en-AU" dirty="0"/>
          </a:p>
        </p:txBody>
      </p:sp>
      <p:sp>
        <p:nvSpPr>
          <p:cNvPr id="3" name="Content Placeholder 2"/>
          <p:cNvSpPr>
            <a:spLocks noGrp="1"/>
          </p:cNvSpPr>
          <p:nvPr>
            <p:ph idx="1"/>
          </p:nvPr>
        </p:nvSpPr>
        <p:spPr/>
        <p:txBody>
          <a:bodyPr/>
          <a:lstStyle/>
          <a:p>
            <a:pPr>
              <a:buFont typeface="Wingdings" pitchFamily="2" charset="2"/>
              <a:buChar char="Ø"/>
            </a:pPr>
            <a:r>
              <a:rPr lang="en-AU" u="sng" dirty="0" smtClean="0"/>
              <a:t>rsclegal.weebly.com</a:t>
            </a:r>
          </a:p>
          <a:p>
            <a:endParaRPr lang="en-AU" dirty="0"/>
          </a:p>
          <a:p>
            <a:r>
              <a:rPr lang="en-AU" dirty="0" smtClean="0"/>
              <a:t>Ch. 1 of textbook </a:t>
            </a:r>
          </a:p>
          <a:p>
            <a:r>
              <a:rPr lang="en-AU" dirty="0" smtClean="0"/>
              <a:t>Handouts </a:t>
            </a:r>
          </a:p>
          <a:p>
            <a:r>
              <a:rPr lang="en-AU" dirty="0" smtClean="0"/>
              <a:t>Email access</a:t>
            </a:r>
          </a:p>
          <a:p>
            <a:r>
              <a:rPr lang="en-AU" dirty="0" smtClean="0"/>
              <a:t>Holiday homework</a:t>
            </a:r>
            <a:endParaRPr lang="en-AU" dirty="0"/>
          </a:p>
        </p:txBody>
      </p:sp>
    </p:spTree>
    <p:extLst>
      <p:ext uri="{BB962C8B-B14F-4D97-AF65-F5344CB8AC3E}">
        <p14:creationId xmlns:p14="http://schemas.microsoft.com/office/powerpoint/2010/main" val="3838942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How easy is it to make a rule/ law?</a:t>
            </a:r>
            <a:endParaRPr lang="en-AU" dirty="0"/>
          </a:p>
        </p:txBody>
      </p:sp>
      <p:sp>
        <p:nvSpPr>
          <p:cNvPr id="2" name="Content Placeholder 1"/>
          <p:cNvSpPr>
            <a:spLocks noGrp="1"/>
          </p:cNvSpPr>
          <p:nvPr>
            <p:ph idx="1"/>
          </p:nvPr>
        </p:nvSpPr>
        <p:spPr/>
        <p:txBody>
          <a:bodyPr>
            <a:normAutofit fontScale="85000" lnSpcReduction="10000"/>
          </a:bodyPr>
          <a:lstStyle/>
          <a:p>
            <a:pPr marL="0" indent="0">
              <a:buNone/>
            </a:pPr>
            <a:r>
              <a:rPr lang="en-AU" b="1" i="1" u="sng" dirty="0" smtClean="0"/>
              <a:t>Handout 5: No rules</a:t>
            </a:r>
          </a:p>
          <a:p>
            <a:pPr marL="0" indent="0">
              <a:buNone/>
            </a:pPr>
            <a:endParaRPr lang="en-AU" dirty="0" smtClean="0"/>
          </a:p>
          <a:p>
            <a:pPr marL="0" indent="0">
              <a:buNone/>
            </a:pPr>
            <a:r>
              <a:rPr lang="en-AU" dirty="0" smtClean="0"/>
              <a:t>Working in groups of 3-4 you are to devise a new set of school rules</a:t>
            </a:r>
          </a:p>
          <a:p>
            <a:pPr marL="0" indent="0">
              <a:buNone/>
            </a:pPr>
            <a:endParaRPr lang="en-AU" dirty="0"/>
          </a:p>
          <a:p>
            <a:pPr marL="0" indent="0">
              <a:buNone/>
            </a:pPr>
            <a:r>
              <a:rPr lang="en-AU" dirty="0" smtClean="0"/>
              <a:t>You need to determine all the rules and outline:</a:t>
            </a:r>
          </a:p>
          <a:p>
            <a:r>
              <a:rPr lang="en-AU" dirty="0" smtClean="0"/>
              <a:t>Who it applies to</a:t>
            </a:r>
          </a:p>
          <a:p>
            <a:r>
              <a:rPr lang="en-AU" dirty="0" smtClean="0"/>
              <a:t>Who will apply the rule</a:t>
            </a:r>
          </a:p>
          <a:p>
            <a:r>
              <a:rPr lang="en-AU" dirty="0" smtClean="0"/>
              <a:t>When it applies</a:t>
            </a:r>
          </a:p>
          <a:p>
            <a:r>
              <a:rPr lang="en-AU" dirty="0" smtClean="0"/>
              <a:t>Penalties for breaches of the rule</a:t>
            </a:r>
          </a:p>
          <a:p>
            <a:r>
              <a:rPr lang="en-AU" dirty="0" smtClean="0"/>
              <a:t>How the rules reflect the values of the school you want to have </a:t>
            </a:r>
          </a:p>
          <a:p>
            <a:pPr marL="0" indent="0">
              <a:buNone/>
            </a:pPr>
            <a:endParaRPr lang="en-AU" dirty="0" smtClean="0"/>
          </a:p>
          <a:p>
            <a:pPr marL="0" indent="0">
              <a:buNone/>
            </a:pPr>
            <a:r>
              <a:rPr lang="en-AU" dirty="0" smtClean="0"/>
              <a:t>Further questions</a:t>
            </a:r>
          </a:p>
          <a:p>
            <a:r>
              <a:rPr lang="en-AU" dirty="0" smtClean="0"/>
              <a:t>Why did you decide on the rules that you have and the penalties?</a:t>
            </a:r>
          </a:p>
          <a:p>
            <a:r>
              <a:rPr lang="en-AU" dirty="0" smtClean="0"/>
              <a:t>What has been the most challenging part of the task?</a:t>
            </a:r>
            <a:endParaRPr lang="en-AU" dirty="0"/>
          </a:p>
        </p:txBody>
      </p:sp>
    </p:spTree>
    <p:extLst>
      <p:ext uri="{BB962C8B-B14F-4D97-AF65-F5344CB8AC3E}">
        <p14:creationId xmlns:p14="http://schemas.microsoft.com/office/powerpoint/2010/main" val="28110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 calcmode="lin" valueType="num">
                                      <p:cBhvr additive="base">
                                        <p:cTn id="6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 calcmode="lin" valueType="num">
                                      <p:cBhvr additive="base">
                                        <p:cTn id="6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332656"/>
            <a:ext cx="7772400" cy="886544"/>
          </a:xfrm>
        </p:spPr>
        <p:txBody>
          <a:bodyPr>
            <a:normAutofit/>
          </a:bodyPr>
          <a:lstStyle/>
          <a:p>
            <a:r>
              <a:rPr lang="en-AU" dirty="0"/>
              <a:t>What makes a law effective?</a:t>
            </a:r>
          </a:p>
        </p:txBody>
      </p:sp>
      <p:sp>
        <p:nvSpPr>
          <p:cNvPr id="2051" name="Rectangle 3"/>
          <p:cNvSpPr>
            <a:spLocks noGrp="1" noChangeArrowheads="1"/>
          </p:cNvSpPr>
          <p:nvPr>
            <p:ph idx="1"/>
          </p:nvPr>
        </p:nvSpPr>
        <p:spPr>
          <a:xfrm>
            <a:off x="685800" y="1484784"/>
            <a:ext cx="7772400" cy="4611216"/>
          </a:xfrm>
        </p:spPr>
        <p:txBody>
          <a:bodyPr/>
          <a:lstStyle/>
          <a:p>
            <a:pPr marL="0" indent="0">
              <a:buNone/>
            </a:pPr>
            <a:r>
              <a:rPr lang="en-AU" dirty="0" smtClean="0"/>
              <a:t>1. </a:t>
            </a:r>
            <a:r>
              <a:rPr lang="en-AU" b="1" dirty="0" smtClean="0"/>
              <a:t>It </a:t>
            </a:r>
            <a:r>
              <a:rPr lang="en-AU" b="1" dirty="0"/>
              <a:t>must be known to the public.</a:t>
            </a:r>
            <a:r>
              <a:rPr lang="en-AU" dirty="0"/>
              <a:t> If people don’t know about a law then they can’t follow </a:t>
            </a:r>
            <a:r>
              <a:rPr lang="en-AU" dirty="0" smtClean="0"/>
              <a:t>it  e.g. new laws related to abortion in Victoria where widely debated </a:t>
            </a:r>
          </a:p>
          <a:p>
            <a:pPr marL="0" indent="0">
              <a:buNone/>
            </a:pPr>
            <a:endParaRPr lang="en-AU" dirty="0" smtClean="0"/>
          </a:p>
          <a:p>
            <a:pPr marL="0" indent="0" algn="ctr">
              <a:buNone/>
            </a:pPr>
            <a:r>
              <a:rPr lang="en-AU" dirty="0" smtClean="0"/>
              <a:t>and </a:t>
            </a:r>
          </a:p>
          <a:p>
            <a:pPr marL="0" indent="0">
              <a:buNone/>
            </a:pPr>
            <a:endParaRPr lang="en-AU" b="1" dirty="0"/>
          </a:p>
          <a:p>
            <a:pPr marL="0" indent="0">
              <a:buNone/>
            </a:pPr>
            <a:r>
              <a:rPr lang="en-AU" b="1" dirty="0" smtClean="0"/>
              <a:t>It </a:t>
            </a:r>
            <a:r>
              <a:rPr lang="en-AU" b="1" dirty="0"/>
              <a:t>must be able to be understood.</a:t>
            </a:r>
            <a:r>
              <a:rPr lang="en-AU" dirty="0"/>
              <a:t> A law </a:t>
            </a:r>
            <a:r>
              <a:rPr lang="en-AU" dirty="0" smtClean="0"/>
              <a:t>cannot </a:t>
            </a:r>
            <a:r>
              <a:rPr lang="en-AU" dirty="0"/>
              <a:t>be followed if people do not understand </a:t>
            </a:r>
            <a:r>
              <a:rPr lang="en-AU" dirty="0" smtClean="0"/>
              <a:t>it e.g. </a:t>
            </a:r>
            <a:r>
              <a:rPr lang="en-AU" dirty="0"/>
              <a:t>r</a:t>
            </a:r>
            <a:r>
              <a:rPr lang="en-AU" dirty="0" smtClean="0"/>
              <a:t>oad traffic laws need to be easy for drivers to follow</a:t>
            </a:r>
            <a:endParaRPr lang="en-AU" dirty="0"/>
          </a:p>
        </p:txBody>
      </p:sp>
    </p:spTree>
    <p:extLst>
      <p:ext uri="{BB962C8B-B14F-4D97-AF65-F5344CB8AC3E}">
        <p14:creationId xmlns:p14="http://schemas.microsoft.com/office/powerpoint/2010/main" val="34463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 calcmode="lin" valueType="num">
                                      <p:cBhvr additive="base">
                                        <p:cTn id="13"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anim calcmode="lin" valueType="num">
                                      <p:cBhvr additive="base">
                                        <p:cTn id="19"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7584" y="692696"/>
            <a:ext cx="7772400" cy="76200"/>
          </a:xfrm>
        </p:spPr>
        <p:txBody>
          <a:bodyPr>
            <a:normAutofit fontScale="90000"/>
          </a:bodyPr>
          <a:lstStyle/>
          <a:p>
            <a:endParaRPr lang="en-US" dirty="0"/>
          </a:p>
        </p:txBody>
      </p:sp>
      <p:sp>
        <p:nvSpPr>
          <p:cNvPr id="3075" name="Rectangle 3"/>
          <p:cNvSpPr>
            <a:spLocks noGrp="1" noChangeArrowheads="1"/>
          </p:cNvSpPr>
          <p:nvPr>
            <p:ph idx="1"/>
          </p:nvPr>
        </p:nvSpPr>
        <p:spPr>
          <a:xfrm>
            <a:off x="685800" y="1556792"/>
            <a:ext cx="7772400" cy="4539208"/>
          </a:xfrm>
        </p:spPr>
        <p:txBody>
          <a:bodyPr>
            <a:normAutofit/>
          </a:bodyPr>
          <a:lstStyle/>
          <a:p>
            <a:pPr marL="0" indent="0">
              <a:buNone/>
            </a:pPr>
            <a:r>
              <a:rPr lang="en-AU" dirty="0" smtClean="0"/>
              <a:t>2. </a:t>
            </a:r>
            <a:r>
              <a:rPr lang="en-AU" b="1" dirty="0" smtClean="0"/>
              <a:t>It must be acceptable to the community.</a:t>
            </a:r>
            <a:r>
              <a:rPr lang="en-AU" dirty="0" smtClean="0"/>
              <a:t> The law must be in line with values in the community</a:t>
            </a:r>
            <a:r>
              <a:rPr lang="en-AU" dirty="0"/>
              <a:t> </a:t>
            </a:r>
            <a:r>
              <a:rPr lang="en-AU" dirty="0" smtClean="0"/>
              <a:t>e.g. shop trading hours and wearing of seat belts in cars</a:t>
            </a:r>
          </a:p>
          <a:p>
            <a:endParaRPr lang="en-AU" dirty="0" smtClean="0"/>
          </a:p>
          <a:p>
            <a:endParaRPr lang="en-AU" dirty="0" smtClean="0"/>
          </a:p>
          <a:p>
            <a:pPr marL="0" indent="0">
              <a:buNone/>
            </a:pPr>
            <a:r>
              <a:rPr lang="en-AU" dirty="0"/>
              <a:t>3</a:t>
            </a:r>
            <a:r>
              <a:rPr lang="en-AU" dirty="0" smtClean="0"/>
              <a:t>. </a:t>
            </a:r>
            <a:r>
              <a:rPr lang="en-AU" b="1" dirty="0"/>
              <a:t>It must be able to change to meet changing demands in society</a:t>
            </a:r>
            <a:r>
              <a:rPr lang="en-AU" dirty="0"/>
              <a:t>. Values change and the law must keep up with </a:t>
            </a:r>
            <a:r>
              <a:rPr lang="en-AU" dirty="0" smtClean="0"/>
              <a:t>this e.g. advancements in technology (medical and social)</a:t>
            </a:r>
            <a:endParaRPr lang="en-AU" dirty="0"/>
          </a:p>
        </p:txBody>
      </p:sp>
    </p:spTree>
    <p:extLst>
      <p:ext uri="{BB962C8B-B14F-4D97-AF65-F5344CB8AC3E}">
        <p14:creationId xmlns:p14="http://schemas.microsoft.com/office/powerpoint/2010/main" val="92059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anim calcmode="lin" valueType="num">
                                      <p:cBhvr additive="base">
                                        <p:cTn id="13"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02034"/>
          </a:xfrm>
        </p:spPr>
        <p:txBody>
          <a:bodyPr>
            <a:normAutofit fontScale="90000"/>
          </a:bodyPr>
          <a:lstStyle/>
          <a:p>
            <a:endParaRPr lang="en-AU" dirty="0"/>
          </a:p>
        </p:txBody>
      </p:sp>
      <p:sp>
        <p:nvSpPr>
          <p:cNvPr id="2" name="Content Placeholder 1"/>
          <p:cNvSpPr>
            <a:spLocks noGrp="1"/>
          </p:cNvSpPr>
          <p:nvPr>
            <p:ph idx="1"/>
          </p:nvPr>
        </p:nvSpPr>
        <p:spPr>
          <a:xfrm>
            <a:off x="457200" y="1196752"/>
            <a:ext cx="8229600" cy="5184576"/>
          </a:xfrm>
        </p:spPr>
        <p:txBody>
          <a:bodyPr>
            <a:normAutofit/>
          </a:bodyPr>
          <a:lstStyle/>
          <a:p>
            <a:pPr marL="0" indent="0">
              <a:buNone/>
            </a:pPr>
            <a:r>
              <a:rPr lang="en-AU" dirty="0"/>
              <a:t>4</a:t>
            </a:r>
            <a:r>
              <a:rPr lang="en-AU" dirty="0" smtClean="0"/>
              <a:t>. </a:t>
            </a:r>
            <a:r>
              <a:rPr lang="en-AU" b="1" dirty="0" smtClean="0"/>
              <a:t>It must be stable</a:t>
            </a:r>
            <a:r>
              <a:rPr lang="en-AU" dirty="0" smtClean="0"/>
              <a:t>. If the law was to change too often then there would be chaos.  So it must be able to change but not too much that it causes confusion e.g. what if the road rules changed when we had a change in government?</a:t>
            </a:r>
          </a:p>
          <a:p>
            <a:endParaRPr lang="en-AU" dirty="0" smtClean="0"/>
          </a:p>
          <a:p>
            <a:endParaRPr lang="en-AU" dirty="0" smtClean="0"/>
          </a:p>
          <a:p>
            <a:pPr marL="0" indent="0">
              <a:buNone/>
            </a:pPr>
            <a:r>
              <a:rPr lang="en-AU" dirty="0"/>
              <a:t>5</a:t>
            </a:r>
            <a:r>
              <a:rPr lang="en-AU" dirty="0" smtClean="0"/>
              <a:t>. </a:t>
            </a:r>
            <a:r>
              <a:rPr lang="en-AU" b="1" dirty="0" smtClean="0"/>
              <a:t>It must be enforced</a:t>
            </a:r>
            <a:r>
              <a:rPr lang="en-AU" dirty="0" smtClean="0"/>
              <a:t>. If someone breaks the law then it must be possible to bring that person to justice</a:t>
            </a:r>
            <a:r>
              <a:rPr lang="en-AU" dirty="0"/>
              <a:t> </a:t>
            </a:r>
            <a:r>
              <a:rPr lang="en-AU" dirty="0" smtClean="0"/>
              <a:t>e.g. no point in having traffic laws if they are not policed</a:t>
            </a:r>
          </a:p>
          <a:p>
            <a:endParaRPr lang="en-AU" dirty="0"/>
          </a:p>
        </p:txBody>
      </p:sp>
    </p:spTree>
    <p:extLst>
      <p:ext uri="{BB962C8B-B14F-4D97-AF65-F5344CB8AC3E}">
        <p14:creationId xmlns:p14="http://schemas.microsoft.com/office/powerpoint/2010/main" val="35252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52426" y="1463040"/>
            <a:ext cx="7680960" cy="4724400"/>
          </a:xfrm>
          <a:prstGeom prst="rect">
            <a:avLst/>
          </a:prstGeom>
        </p:spPr>
        <p:txBody>
          <a:bodyPr>
            <a:normAutofit/>
          </a:bodyPr>
          <a:lstStyle/>
          <a:p>
            <a:pPr marL="0" indent="0">
              <a:buNone/>
            </a:pPr>
            <a:endParaRPr lang="en-AU" sz="2000" b="1" dirty="0" smtClean="0"/>
          </a:p>
          <a:p>
            <a:pPr marL="0" indent="0">
              <a:buNone/>
            </a:pPr>
            <a:r>
              <a:rPr lang="en-AU" sz="2000" dirty="0" smtClean="0"/>
              <a:t>All school rules apply in this classroom, in particular:</a:t>
            </a:r>
          </a:p>
          <a:p>
            <a:endParaRPr lang="en-AU" sz="2000" dirty="0"/>
          </a:p>
          <a:p>
            <a:pPr marL="342900" indent="-342900">
              <a:buFont typeface="Arial" pitchFamily="34" charset="0"/>
              <a:buChar char="•"/>
            </a:pPr>
            <a:r>
              <a:rPr lang="en-AU" sz="2000" dirty="0" smtClean="0"/>
              <a:t>Punctuality, preparedness, respect, effort all the time!</a:t>
            </a:r>
          </a:p>
          <a:p>
            <a:pPr marL="342900" indent="-342900">
              <a:buFont typeface="Arial" pitchFamily="34" charset="0"/>
              <a:buChar char="•"/>
            </a:pPr>
            <a:r>
              <a:rPr lang="en-AU" sz="2000" dirty="0" smtClean="0"/>
              <a:t>All set homework is to be completed and graded 			- 0,1,2 marking scale </a:t>
            </a:r>
          </a:p>
          <a:p>
            <a:pPr marL="342900" indent="-342900">
              <a:buFont typeface="Arial" pitchFamily="34" charset="0"/>
              <a:buChar char="•"/>
            </a:pPr>
            <a:r>
              <a:rPr lang="en-AU" sz="2000" dirty="0" smtClean="0"/>
              <a:t>No phones or iPods, MP3s etc.</a:t>
            </a:r>
          </a:p>
          <a:p>
            <a:pPr marL="342900" indent="-342900">
              <a:buFont typeface="Arial" pitchFamily="34" charset="0"/>
              <a:buChar char="•"/>
            </a:pPr>
            <a:r>
              <a:rPr lang="en-AU" sz="2000" dirty="0" smtClean="0"/>
              <a:t>Lateness</a:t>
            </a:r>
          </a:p>
          <a:p>
            <a:pPr marL="342900" indent="-342900">
              <a:buFont typeface="Arial" pitchFamily="34" charset="0"/>
              <a:buChar char="•"/>
            </a:pPr>
            <a:r>
              <a:rPr lang="en-AU" sz="2000" dirty="0" smtClean="0"/>
              <a:t>Absences</a:t>
            </a:r>
          </a:p>
          <a:p>
            <a:pPr marL="342900" indent="-342900">
              <a:buFont typeface="Arial" pitchFamily="34" charset="0"/>
              <a:buChar char="•"/>
            </a:pPr>
            <a:r>
              <a:rPr lang="en-AU" sz="2000" dirty="0" smtClean="0"/>
              <a:t>Email etiquette</a:t>
            </a:r>
          </a:p>
          <a:p>
            <a:pPr marL="342900" indent="-342900">
              <a:buFont typeface="Arial" pitchFamily="34" charset="0"/>
              <a:buChar char="•"/>
            </a:pPr>
            <a:r>
              <a:rPr lang="en-AU" sz="2000" dirty="0" smtClean="0"/>
              <a:t>Water bottles</a:t>
            </a:r>
          </a:p>
          <a:p>
            <a:pPr marL="342900" indent="-342900">
              <a:buFont typeface="Arial" pitchFamily="34" charset="0"/>
              <a:buChar char="•"/>
            </a:pPr>
            <a:r>
              <a:rPr lang="en-AU" sz="2000" dirty="0" smtClean="0"/>
              <a:t>Use of planner</a:t>
            </a:r>
          </a:p>
          <a:p>
            <a:pPr marL="342900" indent="-342900">
              <a:buFont typeface="Arial" pitchFamily="34" charset="0"/>
              <a:buChar char="•"/>
            </a:pPr>
            <a:r>
              <a:rPr lang="en-AU" sz="2000" dirty="0" smtClean="0"/>
              <a:t>Lining up</a:t>
            </a:r>
          </a:p>
          <a:p>
            <a:pPr marL="342900" indent="-342900">
              <a:buFont typeface="Arial" pitchFamily="34" charset="0"/>
              <a:buChar char="•"/>
            </a:pPr>
            <a:endParaRPr lang="en-AU" sz="2000" b="1" dirty="0"/>
          </a:p>
        </p:txBody>
      </p:sp>
      <p:sp>
        <p:nvSpPr>
          <p:cNvPr id="2" name="Title 1"/>
          <p:cNvSpPr>
            <a:spLocks noGrp="1"/>
          </p:cNvSpPr>
          <p:nvPr>
            <p:ph type="title"/>
          </p:nvPr>
        </p:nvSpPr>
        <p:spPr/>
        <p:txBody>
          <a:bodyPr/>
          <a:lstStyle/>
          <a:p>
            <a:pPr algn="ctr"/>
            <a:r>
              <a:rPr lang="en-AU" u="sng" dirty="0" smtClean="0"/>
              <a:t>Expectations</a:t>
            </a:r>
            <a:endParaRPr lang="en-AU" u="sng" dirty="0"/>
          </a:p>
        </p:txBody>
      </p:sp>
    </p:spTree>
    <p:extLst>
      <p:ext uri="{BB962C8B-B14F-4D97-AF65-F5344CB8AC3E}">
        <p14:creationId xmlns:p14="http://schemas.microsoft.com/office/powerpoint/2010/main" val="3849064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lstStyle/>
          <a:p>
            <a:r>
              <a:rPr lang="en-AU" dirty="0" smtClean="0"/>
              <a:t>Laws: Fact or fiction?</a:t>
            </a:r>
            <a:endParaRPr lang="en-AU" dirty="0"/>
          </a:p>
        </p:txBody>
      </p:sp>
      <p:sp>
        <p:nvSpPr>
          <p:cNvPr id="2" name="Content Placeholder 1"/>
          <p:cNvSpPr>
            <a:spLocks noGrp="1"/>
          </p:cNvSpPr>
          <p:nvPr>
            <p:ph idx="1"/>
          </p:nvPr>
        </p:nvSpPr>
        <p:spPr>
          <a:xfrm>
            <a:off x="457200" y="1052736"/>
            <a:ext cx="8229600" cy="5328592"/>
          </a:xfrm>
        </p:spPr>
        <p:txBody>
          <a:bodyPr>
            <a:normAutofit fontScale="85000" lnSpcReduction="20000"/>
          </a:bodyPr>
          <a:lstStyle/>
          <a:p>
            <a:endParaRPr lang="en-AU" dirty="0" smtClean="0"/>
          </a:p>
          <a:p>
            <a:r>
              <a:rPr lang="en-AU" dirty="0" smtClean="0"/>
              <a:t>A. It is illegal to eat cats and dogs. 		</a:t>
            </a:r>
            <a:r>
              <a:rPr lang="en-AU" b="1" dirty="0" smtClean="0"/>
              <a:t>FACT/FICTION</a:t>
            </a:r>
          </a:p>
          <a:p>
            <a:endParaRPr lang="en-AU" dirty="0" smtClean="0"/>
          </a:p>
          <a:p>
            <a:r>
              <a:rPr lang="en-AU" dirty="0" smtClean="0"/>
              <a:t>B. It is illegal to sing an obscene song, tune or ballad within earshot of someone. 					</a:t>
            </a:r>
            <a:r>
              <a:rPr lang="en-AU" b="1" dirty="0" smtClean="0"/>
              <a:t>FACT/FICTION</a:t>
            </a:r>
          </a:p>
          <a:p>
            <a:endParaRPr lang="en-AU" dirty="0" smtClean="0"/>
          </a:p>
          <a:p>
            <a:r>
              <a:rPr lang="en-AU" dirty="0" smtClean="0"/>
              <a:t>C. If you meet up with a pirate, it is illegal to trade with them. 							</a:t>
            </a:r>
            <a:r>
              <a:rPr lang="en-AU" b="1" dirty="0" smtClean="0"/>
              <a:t>FACT/FICTION</a:t>
            </a:r>
          </a:p>
          <a:p>
            <a:endParaRPr lang="en-AU" dirty="0" smtClean="0"/>
          </a:p>
          <a:p>
            <a:r>
              <a:rPr lang="en-AU" dirty="0" smtClean="0"/>
              <a:t>D. If you fly kites or play a game in public which annoys another person, you could be fined. 			</a:t>
            </a:r>
            <a:r>
              <a:rPr lang="en-AU" b="1" dirty="0"/>
              <a:t>F</a:t>
            </a:r>
            <a:r>
              <a:rPr lang="en-AU" b="1" dirty="0" smtClean="0"/>
              <a:t>ACT/FICTION</a:t>
            </a:r>
          </a:p>
          <a:p>
            <a:endParaRPr lang="en-AU" dirty="0" smtClean="0"/>
          </a:p>
          <a:p>
            <a:r>
              <a:rPr lang="en-AU" dirty="0" smtClean="0"/>
              <a:t>E. It’s an offence to drive a dog or goat harnessed or attached to a vehicle in a public place. 			</a:t>
            </a:r>
            <a:r>
              <a:rPr lang="en-AU" b="1" dirty="0" smtClean="0"/>
              <a:t>FACT/FICTION</a:t>
            </a:r>
          </a:p>
          <a:p>
            <a:endParaRPr lang="en-AU" dirty="0" smtClean="0"/>
          </a:p>
          <a:p>
            <a:r>
              <a:rPr lang="en-AU" dirty="0" smtClean="0"/>
              <a:t>F. When walking on a footpath, you must walk on the left side. 							</a:t>
            </a:r>
            <a:r>
              <a:rPr lang="en-AU" b="1" dirty="0" smtClean="0"/>
              <a:t>FACT/FICTION</a:t>
            </a:r>
          </a:p>
          <a:p>
            <a:endParaRPr lang="en-AU" dirty="0" smtClean="0"/>
          </a:p>
        </p:txBody>
      </p:sp>
    </p:spTree>
    <p:extLst>
      <p:ext uri="{BB962C8B-B14F-4D97-AF65-F5344CB8AC3E}">
        <p14:creationId xmlns:p14="http://schemas.microsoft.com/office/powerpoint/2010/main" val="6002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 calcmode="lin" valueType="num">
                                      <p:cBhvr additive="base">
                                        <p:cTn id="3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0.gstatic.com/images?q=tbn:ANd9GcSvZ3Afs3rgZu_9tRLQXz6sRMdCyecCVF5rZPd1ECQFasGBjDgL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212976"/>
            <a:ext cx="3618319"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4638"/>
            <a:ext cx="8229600" cy="1714202"/>
          </a:xfrm>
        </p:spPr>
        <p:txBody>
          <a:bodyPr>
            <a:normAutofit/>
          </a:bodyPr>
          <a:lstStyle/>
          <a:p>
            <a:r>
              <a:rPr lang="en-AU" dirty="0"/>
              <a:t>Laws: Fact or fiction?</a:t>
            </a:r>
          </a:p>
        </p:txBody>
      </p:sp>
      <p:sp>
        <p:nvSpPr>
          <p:cNvPr id="2" name="Content Placeholder 1"/>
          <p:cNvSpPr>
            <a:spLocks noGrp="1"/>
          </p:cNvSpPr>
          <p:nvPr>
            <p:ph idx="1"/>
          </p:nvPr>
        </p:nvSpPr>
        <p:spPr>
          <a:xfrm>
            <a:off x="457200" y="2204864"/>
            <a:ext cx="8229600" cy="3802427"/>
          </a:xfrm>
        </p:spPr>
        <p:txBody>
          <a:bodyPr>
            <a:normAutofit/>
          </a:bodyPr>
          <a:lstStyle/>
          <a:p>
            <a:r>
              <a:rPr lang="en-AU" dirty="0" smtClean="0"/>
              <a:t>Use the </a:t>
            </a:r>
            <a:r>
              <a:rPr lang="en-AU" i="1" dirty="0" smtClean="0"/>
              <a:t>Summary Offences Act </a:t>
            </a:r>
            <a:r>
              <a:rPr lang="en-AU" dirty="0" smtClean="0"/>
              <a:t>and the </a:t>
            </a:r>
            <a:r>
              <a:rPr lang="en-AU" i="1" dirty="0" smtClean="0"/>
              <a:t>Crimes Act to </a:t>
            </a:r>
            <a:r>
              <a:rPr lang="en-AU" dirty="0" smtClean="0"/>
              <a:t>research </a:t>
            </a:r>
            <a:r>
              <a:rPr lang="en-AU" dirty="0"/>
              <a:t>whether these laws are true or </a:t>
            </a:r>
            <a:r>
              <a:rPr lang="en-AU" dirty="0" smtClean="0"/>
              <a:t>not</a:t>
            </a:r>
          </a:p>
          <a:p>
            <a:endParaRPr lang="en-AU" dirty="0"/>
          </a:p>
          <a:p>
            <a:r>
              <a:rPr lang="en-AU" dirty="0"/>
              <a:t>What other strange laws can you find?</a:t>
            </a:r>
          </a:p>
          <a:p>
            <a:endParaRPr lang="en-AU" dirty="0" smtClean="0"/>
          </a:p>
          <a:p>
            <a:endParaRPr lang="en-AU" dirty="0"/>
          </a:p>
        </p:txBody>
      </p:sp>
      <p:sp>
        <p:nvSpPr>
          <p:cNvPr id="4" name="AutoShape 2" descr="data:image/jpeg;base64,/9j/4AAQSkZJRgABAQAAAQABAAD/2wCEAAkGBhQSEBQUEhQUFBQVFRQVFBQUFBUWFhQVFBUVFRUUFBQXHCYfFxkjGRQUHy8gIycpLSwsFR4xNTAqNSYrLCkBCQoKDgwOGg8PGiwkHyQpLCw1LCosKSwtKiwsKSwsLCwpLCwsLCksLCkpLC0pLCksLCwpKSkpLCwsLCksKSwvKf/AABEIAMIBAwMBIgACEQEDEQH/xAAcAAACAwEBAQEAAAAAAAAAAAAEBQADBgIHAQj/xABDEAACAQIEAgcFBQUIAQUBAAABAgMAEQQSITEFQQYTIlFhcZEygaGx0RQjQlLBB1NUYvAVFjNygpLh8aJDY3OywkT/xAAbAQACAwEBAQAAAAAAAAAAAAADBAABAgUGB//EADMRAAIBAgQDBgUEAgMAAAAAAAABAgMRBBIhMQVBURMUImFxoYGRsdHwFTJC4cHxIzNS/9oADAMBAAIRAxEAPwDMRAHffv8ArVwht/XyrmJKKj+HdXfSPEznc+Qw3pZxjE9rINh7Xn3e6n06iOEv3C9udzsPlWSRS7W3JP8ARqpvSyNYeF5Ob2R8SMnarDh6aw4HKLD/ALNMsHwnmf8AgVSp9QksSlsJMJwZm1bQd3P/AIp1hOFBfZFvHn60xiVb2UF27lH60dFwyZt7RjuGprfhiLSlUq/0LBgK+HDqN2FOxwSMe2xY+J/QVOrhXYL6fWp2nQrsGtxH1ad/wNdCNO/4GnDY6MbW+FVnHJ4VeZ9DPZx6oWjDofxCuvsQoxpIzyHoKrOHX8JI8jV5jORAhwlcNhqMYMP5h6GuMwNXcy4oCaGq2io5lqpkrRh3Qtkwvdp4cqWy4Qq2aO6sNbDT/b9KfstUSw3rEoJhqdZxZ1wziy4gdXL2ZOR2zHw7j4VzicIUax9x76V43A3Nxo4+Pdr3+NOODcUGIXqpdJBsebW5/wCYcxzoabTsxmUFNZoApWuStFT4cqxB3H9XqorRRW5SVrkrVxWuStVY0mUFa5K1eVrgrWbG0ygrXBWrytciO+1U0ETB2WoYre16c/f3VebDbU9/0+tUMKwFTOeuPLTwFSvmWpVWCZmNIkppg8CNC/PYd5qnCQgDM3uFGYAl5lvyuQO6wNH5HOvdivpdPlEaDQklj5DQfEn0ofgWAzKXIsToO6w3Phr8q56XXbFlR+FUUeZF/m1azBcIIQIulgBfu5E/Ogp63Y7NNU1CPMWxYfKbWLOdlH604wvAS2sxsPyDQe80fFDFhk7z3nf1/SkfFukRPsnTwq8zlsC7OFP92r6fccSYyKEWUD3UmxvSc8qzs2LZzVVveatRSI5ylpsvIYTcaZudDNi2NW4XhMsnsIfSmI6HTWu/ZH8xArWaxhQvqlf3E/Wt319Ehp5D0Llf2e15XI9QKOwnQGRWzSi6AElQxBPwJ+FYlUjHdhIYec2kl7GYE7Cr1xbDQ3HnWsh4BDHPI+cKEfq1GQk5nJjSRIifaEmljp92zbWsNx3BLiLvhlDqGVFe4zOsaZWYlrFrsQL96GhxxKlKyGKnDpQpub36CeLH99X5w1ANwyVWC9W9zoBlJJ8rb0cnCZ4yplhlVeZZGAsN9baUw5RQhGjObSS8iEVWaPSBCikEg3NzvdbsB7xl9KFxENr+G9tR5jwqqdRTvbk2vkStQlTtfpfQHYVWRVl65NGFQeaK4pTjsOQesS4ZdTbfT8Q8RTwih5ksb1iUbh6NRxYfgsSMXBmFutTRh4+Hgdx40GVpZg8ScLiQw/w29ofyk6+8HWtLxXC2YOvstrptff470OD1ysNXgrZ47CsrXBWrytclaLYWTKCtcFaIyV8KgeJ+A+tZYRMo6vmdB8T5VW59w7qtfWuCtVYIpA5FcMKvZarZay0ETKbVK7tUrJu47vej+BazgeDfKgToNNztTPgqZZowBck3bwW1r0af7WJUl416ifGYbNxMg/vh8AD+lbDEY0Qr4kUg4hBk4pc83Q/7kA+dV9K8Uety9yr8Rel0k7XOhOTV7b7AfE+LlydaXBran07/AAtXwC2p9w760nRLom2KkBb2eZ/QUSUkld7AIQcpWjq2BcH6OS4pgEUgc+71/SmHE+LcN4WSjk4vErvFERlRu6SQ6KfAXPhSz9on7SBHmwPDWyRrdJ8QmjSMNGjjYbINiw32Gmp8wVwdG9xG48+8VzKmJlLSOiPQ4fh0IK9TV+xuOKftkxsnZw6w4ROQiQM9vGSS/wAAKzn98cbnznFTFu8sD6XGlCcO4PLPMkMKGR5DZAvPS51OwABJvtatbw79ml5jhsRiIo8S6k4ZEkjkjkZCM6O6nMjDUZSutjYmxFLZn1Ohkj0Quw/7TOIL7U5lH5ZlVh6gA/GtHwjp/FOQsq9RLcZWB+7Y8rNuhv3+tA9Nv2eGGaR8IEbCx5UcibO8TqAH69T2lJa+2m21I4Oi9/aJPgB9aJTqyg9BevhqdVWkviepT48MsmeQr2FUDLc9lSCF8SWa7dxA2pDw/GPGQ0bAEcsoI8jf2qA4bIwUwuSSq5o2OpKDQqTzKkjXuYd1dFrG9dOioZbrZnnsVVrKfZyeq9+h6HwTpChhDy9WjFiDYlfZtYi503p7jZ/tMKOhLZMxuALNysRfc28jXm/COJhDcosi75Ta4P5kPI/OtjwTpdhcz9axUMoGUqbixvutxSVfDyUm0ro6mBx0MqTaTXUT8VhLM0to4zGvsAks2ZTc5QtlGt7k9+9JopbkX7gPQWrYSYqLEs6hg6aC5GViOXu8fCsrjeGmORkTNIBzRS2W+wkyiyt4G16ZwtqVNQlpbqc/HxlVq56aun0+X0AZ48rW9K4vROMlVha9nWxZGBVgDzynW1+e1CA09GSkro49SDhKzVjq1VyLcVYKlq0YFmOw2eMjmvaH6j0pz0XxPX4Qxn2o9B5bofmPdQSixqjozN1OPKfhkuvr2k+OnvpeoranQw7zpwfqHslc9X7h/W1NeJ4YLIfHUDz3+NL5BejJ3QnKGR2ZQx5DQfE+dUkUQy1WVq7GVIoIqtlq8rXDCstBEwdhVbCiGFVsKywqZRapVlq+VkJcdYZb3Y7CtDwiDq4zI3tNr5DkKScPhzlE5E3byFOOM4vKthUnq8pijaKc3yBulCXaDELsRY/5kNwPiR7qUdJEzTK/JowfS/6Wo/guLEySYVjq3bhJ/eDdfeP1oLiUJMIFtUNj35eY9xA9KzFW06BZyb8XX68wTg/DzNKBy+QrYftA45/ZvCskJyzYg9SjDdVteVx4hdB4uKF6HYUKMx3rLftxxRbEYVPwrA7DzeQg/BFpPFydrHU4ZBXznmgFa7o9+zybEiRWzQzdS0uHhkjZWxOXUhGawsNL8+0NLa0p6J42OHHYaSYAxJMjPcXAUHViOdt/dXp/FOHSriZMTLjRLJ1yNwsrOCqLJJmkaRB2UiCdgkmx17xXPO6LOgHEycIFKJh58JI0uExDp1cUzqp67CzvYBnKXG+b3rrocB0XhkhmxCQLglxEiSSTzurmFkkzWwqgBkJe9yxBGwG1tLh4nbEPFMYziwglwjMpOFUN7TQxA6upLXZiWO9wLilvC8a+HlaRuvkwsz5ZHlRVdpyWzTwQAXADAaAE6X3GkLL8Nw2MTTJ922PXK5xEsfW9YuUHPFGCArhbDKLa66g1l5+DsrZmSRUkY9WZlSOR9MzExKbqL5raWsAN6e9e85Ad1MkUgyzhVTEi18iuyGwLLutuZFGRcL1LHVjuzEszebHU+tWDbRiOL4Lq2gbvlKe54pCR6op91ATCtD0vYfaIIl/9NXnfwuDFEPfeQ/6az0xrq4Vf8fxPOcRaddW6L6su4a2tqvnis48aH4Sl3ppjYvvFHl86bTOXOO7F3GeKvhcO80Zs4GVT4uQt/de/mBW06NYeNYYzKolkyg2IzKt9TlU6Ak6ljqSbkmslx7hJnwzxjRiLrfbMpBF/C4t76adDOOPHDGuLhmVlUAOsTyK4GgJEYLBuR0t3Gk6zSleXQ6eFhN07U976rysrP6jni3Q+DEyo4iELg2V00tfTUDQjwrHFSCQdwSD5g2PyrZ8W6crmjiw65XZhYz/ds55KsTdtEvbNK4UBb5QzEAY6XDSRsUmVlkX2w29zu2mhBNyCNDUwtRSk0i+I4d06cW9dfl5fP/JBXdq5Wrgnf6f1tT7ZxErg3V60r4vL1U8ci7ixvz7DX92lN5NT+lKuk6dlD4sPUD6UOovCM4Z2qI2/GIgVVh/QIuKTMlO8Mc+CjbvijPoBf9aWOlYpvQLiIWkBOlUstGOlUulGTEmgVlqthRDLVTCrImUMKrYVewqphWWFiym1SuyKlZCXNN0fTVm/KoA9/wD1QvGp7mjeD6RP5j5Uo4odTVL9zZT/AOuKFaOQwIJBBuCNwRsRWtgxK4lc2glygyr+YfvFHzHKskoolHKujKSDYEEbgio1fU2pW0exr+GN1dkOhG3iO8Vnv2ucHaWGHEpr1QZHH8jEMG8gQ3rWhwmOSRB1vZP5hoAe8flPwpn9lbIQw6yNh7Si+n8yc/dceApOtHNozp4Opkaa1R4BwzAGV7chuf0r2DoFFA8bYKaNVSUqyunYdnQ5sjON9Abf6hzFKpOhixEnD2KEk5b6j/KT7QHd7Q8d6swsmU9m+YEEH2SrA3BHO4IBrnOLjozuxqKesTVYrihkVU6nqJ8NKBhymoiRbI0chO/ZXYaNdbaXNccYSV4ZpS2ebq2ClyQBcaKuX2F8vM33rnhscp7RQdoklnYgsTuSWNyadNCShDrlBG4IIHjULbbMZ0Q6N4PiXC2iw6DC8Qw7h3fMxkXEJfLKzk3aNtdOVzbbW/g3TLEyyDCDBO+OjbLiVLLHFGqkAy9Yb6MDcADnpcWrG43ij8P4h9qwrBmjbLKFJMcqH2o2YaHQad1hzFek8Zw39oQwcX4SbYuJfY/fIP8AEwsyjdhqB8NwRVmjacZGT4B0fxeOxuNWSWHDzxli8LqzSMcuWEDUWgUZbMpN73trXPR3odLikli+09VjsOJRNhpoltnJBhdHUj7kjTNruOVq9SPR2PFS4THSJLhsVGoLKrKGIZdYJiLh1BP/AFTN+Hxdd1/Vp12Tq+tyjPkvfJm7r1tVZrRMFLDUW23FXPGeicZaSRJFMc0RyyxNujd/ip5GmmTPMTyF7eQ0FP8A9o/R8FDjYWEWJgQ3Y6LPFsYZLb3v2TyOnks4QmaBJCMpkVWy72BG1/WuhRrZlrucLF4NU5LLs9Sp46uwMjLcAnKQbjl522vVjx1EjN9ASSbAAXJJ2AHM0WUlbUUjFqScSnppwSGPhueGNIWR4ZQ0SKjBycpa4Gp7Z3pVi+ksuJiiilhTNHr9pDAZkymyqm63JBIJsMunK2v49wx5sKIGyrnyKFBzMWWzatfKoGUk+1YA1jDgQoIRsyJoGAIzKumfXXxrmU8XhlNZnbXR8jp4tV1TtFXTWq+xwmm2/f8ASrAK5RauVK7lzzqRRkpV0pHYT/MflT0JrSTpSNIx4sfkKxN6BqCtNM2fR5L8Ph/+H60E6U26PQ2wMI/9kfEX/Wl7JS9N7j2IjsBOlUOlGutUOtMpnPlEBdapYUY60O60RAGrA7CqmFXsKrYVTNJlFqld2qVkJc0PC27DDyPwt+lLOJLqaY4TssO5lH9eoofiMVUtyP8AYvISKNaKWPNHpuh+B/r4VSy60RhZcrA8tmHhVkuMOHPmS1F4Hi0kDWDEfI+6hBhshzpqh7uX/FGvhRKvj31l257G45k/Dug3iHSOOayzRKdBmZOyx7rnc286u4eILBleQktljWULIAebXYE2HnWM4jhpI5Dpcaa+4UbgOIaRcv8AFXyYi4pSVGL2OpDFzivEtTbrj0XVXvoTmyDMQDbN7zoF2pVxjjSk5Wu9twTZQe6w3pJBxP2f/jjIHjE3bXz50nx+KKuw8SQe8HUEVUaKRc8VKX4w3h+PPFpWwmGSKFVt1ksgBuoa1kj3vcaHy1HPRfs/6FcQ4ZitWhfCzGTr1DkdWE/wpVBHtEchy0Owt5nheHTJiOtwpdJCGClN7toR4/8AXdWzj6RY6DEFMS8skIhXKjgdoAg577s2bQ3ubUrUhUb1Onh6tGK8Oh6zxHiiiNijrmA01B+FfUxqsNGUm2tiPfWPwvS2KaBg6Rxy2Gi7anQgkAgHxpvjoAqIVUKVZLEb6mxuedAsONjCZhICpsy6qw0IPIgj37VgoGEE8kINow46pXcEqpzZiCD7NwLedaWTi8eHEucjN1jELcA2NrMb7LpvWMw5kxEkUhACLKMzEWFs0nYF/dvRad73QrXy5bSHbzKCoupuSD2hoLXv6024Q8as7lltGFVTcWu4Jcg99gB60Hj0WLq2surEDQWuVNgffS9sPKv3oK5SpUK9gHNzcqToGsbeOtVjHJ0ZO4th4JVEktdTUQSq7pMSpVGumulyLFj/AKSbX2BLH8IOVxMUcbTZGUouYixBspuVudhppS9+MMRIVexYC9pENyGB1AJ1uPhTT7ECv3hAUWyoLEAhhleQ7aG1lG/MivN1pwypPQ6Cg6zyxQkRVXKpYaKoO+9hcbVdhWDqCLXtcgX77c/dzo1oj1urZ79osDzLahtbX56UMikwlVPaCkFb6g31Fv63r1uDrKdCDg7q30OBiMM6dWcZLW/1OY2UmwIJ7r7+Xf7qQ9IVvIBcaLpvrc3NgNe6tBO6smVCLnLlA3WxGpH4bC9Ko0EmM1NleRCCdAUXcX8LE28aazsBGkk/8G2jGRIVU9kRMNDocsYHzFLWAuRzG47vP6Uy4kzORlugyvla2pva+m4H1pahspGXKV3Uc/5geYPfS9KQ9iIbehQ60PItGHUXqh1ptM5c4gUi0M60bItDSLRkxWSBGFVMKIcVSwrQJFNqldWqVQS49CXjU8x8q+zLmW/rXWCbsge6ujHlPhQuYe10I54LGq1FOcRhr0vkw1qIncXlFxLsBjTHodV7uY8vpT7CQo4zRn02945Vm0Wi8OSpupIPhWZxvsFpVLaPUfYzhhcA2uR3cxQmE4dGbq4sDY3tqrDZhV+D4049oBvHY/Cjjion1IZW7xYg+YpKcZrY7FGpSkrP3OV6JIdbDU5uyR7X54jsb81NHQ9EYTo6K3uyke5rZfcbVVhsQU9h9O4jT3g6Uzh4s9vaUeSi/wBKXcqg9GGH30CcF0fgh1SMA951PuqY7AJLYOiPa4AKg2DbjXvsPSq/7VA21PedSfpVT49m2qlGXM3KdNK0TLcS6ArGqHDtYq5zRnLlaJzqvmulie6huG8Wmimmglsz+2ua7K637EqX5gaEeHhWxSEtvVx4KjMruoLJfKSNQGtceWg08KuVmvEYhmTvAzGH4A2IfrJtr3uQMze/kP6FP5II4o+0AEA2sLeVuZq/iPE44RqbtyQb+/uFZ0NLjJbDYf7UHee8/OiRjmXRC9Sapuy8U3+fD0OsNh2xcuUALGNxYZVTy2uf62ojpnhJDD1MQKJbKCumVbWsvcfGnWInh4fhWdzZV3/NI52A7yeQ5e6vKMJ0uxU2PMyn27BozcxiJTotvC+h3ub8zS9eh3q3SLvbr6/UYo1FhFeT8T3fQv6L/s5IlEszsUU9iM7M3e1t1HdzPx3jxBQS2v6+FXYPGJIuZdO9Tuvn4eNB4yTOdNhsP1rxkcLieI41wrJxUd10XReb6/HZHfqYynhsNmpu7e3n/r+hfMbm+g8BoB4AVUVolkrhlr6DTjGEVCKskeLm5Sk5SerAOIS5UY8zoPM1OhGBvOz8kX/ybQfDNXGPXNp3fOtT0Y4d1cAJ3c5z5bL8PnRKklGn6g8PB1K6fJF3Ej2QO8/Kk8gprxE3a3cKXyLQIbDlbWQDItDSLRsi0NIKYTEpoCkFDSCjJBQ0goqFJoCkFUMKKkFDuKKLPcpIqV9tUqGg6OUjY0fFjQRZtPGq5MAD7Oh+H/FDSQsu49/KsaSCLNAbIPeK5kwd9qWRzEbG1Gw8TI3F/hWHFrYNGpF7nLYKvi4amEXEYzvp5j6UyPDPuxIQVQ2sTpvtoeVYdTLuFjQU9YiSOI0VGhpgmCU7EfCr0wI7xQ3UQaNBgcSGiooTRCpGu7qPMj611/akC/jzf5QT/wAUNyb2QzGEY/uaO4cJTGDA0km6WqukaE+LGw9BrS2fj88pygkX/DGLfLU1nspy8gneKNPbV+RrsZxSGAEuwBA23Ppy99JsbxjFSpmhglWM7OQoZh3gMQQPIe+k8HDWSaEzCyku2VjfMyAFcw82vr+WtFiePLbe/lrVdnZ+HUqWJzRed5fLmLeAdGmxF3kLIlyDcHOWB1BDbeZrZ4fhcUShUWwHidfE95pbwDiitCLbqWDd9yxOvmCDReIx+mlczEYmUm0+XI6+Ew1OnBSjrdbiPpd0agxSWcyKy3yMrsQpO/YY2O3h51iOEcB6i6e097MRzttbwsQffW34jjNDr5nkPOhcHhrAsRZmN9dwLAAHuNhf30TBVp3aewLiGHhKCezv8wbC4DKLnf5Vay0WyVS4ro5rs5eRRVkDsKHdLm1ESGi4sEQNdzv4eFavYxkzMWYXhnWSKvInteQ3rXMoUeAHwFU8KwOUFubfAV3j3sLd+9AnPO7DtGl2UG+bFE2pJoWQUZIKGkFFiLTQFIKGkFGSChZBRkKTQHIKFkFFyihpBRoikwOQUM4oqQUM9FQpIqtUqGpVkNCtXLVK1atLsfRy+ARuVj3jSuYuAM7BYzmJ2BH6im3CuFPO1kGg9pjso+vhWlZFwyZYhr+Jzu30FI4rHRw0bvV9Do4PhjxUtrLqZuPCQ4K2cDEYrfIuqRdxbx+PlvV2B420rOuIN0kGVhawTuIHL+u6m2ExQa5FgSdfPx76R4zhLRdpmDBjvsbnU6GvHPi9XEVMzdrPY7lbAd1jaK05/wB9S3hHRH76QT6xp7NjbrL7EEdw+NW4volCf8OYoe6QXH+4Wo/g+NLpkJ7a+wT+ID8JrjGuCL/A8jzB8a9bhsS8Qs6Zy5YajCFst/r8/IQy9EMQp0Cuv5kYEehsa+R9HZDozKnhqT79q5xOMeM3R2U/ykim3CekczqOtVJR3kZW9Rp8KekqqV9H+fISjSw7lbVe6+5XhujkY9os/mbD0H1pthsOqCyKFHgLVexiMTy3aJUF3z6qPIjesTxL9oQvkwyZmJADyaC5NhZNzqedqWvKoNuNOhZ6a/nqabikAlsi6yKQwJ0Vbi3bPcQToLnY8qUYiaOMlZCUYcirG/ipUEEeVTDYho9GJZjdmNtWJ3ZvM39PCpi7yjVR4X3FHhBx0voc2vXhU1S1F2G405lZcNE5ky2DOMqKD+NgNW20XzpzJNiFyh2Q3XUhNjt2tbC/LyNARSfZwZQL9WCWX8yHcfI/6aMw+LezLo5PtnkSRqPEa2+FBnh4Sm21f1GaWMnGikm1y0/OZSsDtNGC2YhlcjSyqpuTYaC9ra73p8y1nocL1DdYAFsCSBsQNWXytf0FPZZauUFFpR28jeHqucW5t3vzdziRqFkau5JKO4TwzOQ7+zyH5vPw+dVdRV2EUXOWVE4Vwon7xh/lH/6+lMVwdzrtzpobWrkR0q6jbudKOHjFWRQ4sKUYh7kmmOPl/CPf9KWSVuC5g6z5AstCyUVIaFlFHiITBZKFkoqWhZKOhOYJJQslFSUNJRoikwSShpKJkoaSjIUkUmpUNSrMjgYq3KrVxy87ilnXVyZKxkQbtWj1ropxKKXDgR2BTR1Hf+bXU3rriVta8u4Pxp8NMJE5aMvJl5qa9DnxIxEImgN1b2hzRuYNeX4xhZU06i1X0PZ8Fx0a9oS0kvcUYJj1rAE2+hpniMIroc1wVBIIuf8Ax50LgMLlY335jw5VZxF7MuVyCRYqCRpyI+IrwtFZq2ZHouITjkfMowEeoI08abcRwRdesQdq3bUfit+IePzHlVPDsPTlplhXM5sOQ5se4DnXr+HucJXiefdOLhaR5ZxyLGSTLFhIVIIDNNIRkUE+za4JbwrecM4XGkIQsiy37IJAzE7DLe+pvt8azvAOnST8Wnwv2fqrHsNmuWKrmZnGwBGotWnxeCjTEGcgGQoqp/LluB/9mPrXZnWnJ7g4UKcFdpepkv2jcaJyYKEEnR5QtySx1VNN+/0pJwjoFNIQ0h6kAgjnJpqCAPZ9/pW8hgRSzAKGYks2gLE7ljuau+1KOfpTMZuMcqOdOnGpPPN/DyEzcHeORmGeZWsSbqZFYKFPZ0DKbA9na50oxJY7aiUHuME1/glFtxHuHrVEmNJ3NVeTKdOkndC3E4B5c1rRowVLOCHK3Jdwo2uDYBrHn4UxxEaly63RjvltY+JDAgm1tbcqpbEVS+JrVm9zN4RVkjueEObyEvbYMFsP9KgC+nOpJNQkmK8a4jxFzWlEE6iGeFhBN227vrTmCfYCkOGkJIA1J2ArUcOwOQXbVvl4CgVdNx7DJy2DIIrDXepiZcq358qsLgC52pTisRmN/Slkrs6M5KKKJWoWQ1c7UNI1MxRz5spkNCyGr5DQshoqFJspkoSSiJDQ0jd/rRkKzBpDQslEy0JIaPETmDyULJREhoZ6KhSRWalSpVkKkmq5ZqTJiqJTEcybeHM0NTGHQY2RgeQpxwHj/wBle6aq3tryYeA5HxrKfbvcO6u1xdSSjNWlsSGelJShuj1fFYpHVZ4wWitYsntxG+oZe75UrGKLyg3LDNZe+xPdWR4H0ofDPmQ3U6Oh9lh49x8a0uL6aYaNM2FT71xrmGkXeByPu0+VeSrcBUa+ajs/Y9KuK9vStVdrcvt19DXtiUhsps0hFwl9vFu4Uvxt2uzHMxG+wA/Ko5D58684bi7MxZmJYm5JOpNHYXpNImzEjuOo+Nd2lgnRXgsIy4nCppJNIdF+rmEiohk2DZRm10sG3FMeJ4w5gGOoAv4EjalmC6WQMwM0eVgbh01F/Ef90nxPHM7sx5kny7hReyc53cbW9zFTFxjTtGd7+yNAMVX37XWa/tWvn9q0bshPvSNKcZXDYys0/FwNzahZekH5dfgKnZWJ3hvY1L43xpfiONDZdT8P+azcmPZ9zp3DaukkrcYIFUrT5DpcWSbk0z4bC8rZUFzz7gO8nkKp4B0Wkmsz3jj7yO0w/lB5eJ+Nb7AYJIkCxrlHxJ7yeZoFarGOkdxzCYWpU8U9F7s+8K4WsI/Mx3b9B3CmYahw1B4nGX0G3zrnO8nqd9ONONkW4rF5tBt8/GhGeqy9Vs9FUbC8p31PrtQ7tXTvVDtREheUjiRqGkarHah5GoqQtJlUjULIaukahpGoqQrNlTvQ0o7v+atkNCyNRkhWTKJDQ7miJGB8D38vfQ0gtRULPc4qVzUqFlA6CY9dsLMT5Cw8tda+HoPxH+Fm9B9a/RlSuJ3mXQ9n3GHU/Of9yOI/wk3oPrXQ6FcR/hJvQfWv0VUqd6kV+n0z87jobxH+Em9B9a6HQ/iP8JN6D61+hqlX3uZX6dSPz2OiPEf4Sb0H1rodFOI/wk3oPrX6CqVO9zM/plE/P/8AdXiH8JN6D61P7q8Q/hJvQfWveOISOsTtGuZ1BIX81tco8SLgeJFI24tjQoP2YE3YFRe/Yy63zbMC1v8AL41ffJlfpdE8iPRbiP8ACTeg+tVt0U4kf/5ZR5KPrXtOG4jiesZZIQFGYB1DWYg2BAuSAc6Hwyv4UHHxLGntdV+ADIUIBf785lJYMBdYh2t77Dep3uZa4ZRR5AOhHEDvhZj5gfWrk6E47+Fl9B9a9ePEcUzXCFUzJZTCxJXrsrEnNdSYyp27zyNfI+KYwpcwopysSCkp7Q6oBLb37cmoBB6vTeq73LoR8Npvmzy7BdA8a7AdQyDmz2AHxufdW44H0CWCzOplkHNh2Qf5V/U3pzHxTF3H3OjMvZMZGUFIOwWDEDVpjmN7dXa2orvC8RxRdC8ZyFR1lkK5DfUKpJLkE2zXtYZrGqlipy0Lhw2lB33LxhH/ACmuxh3/ACmhsTxXEjNkiv22CgxvsA5TtZtc9ku1gEza3q3DY7FGRQ8ahCwBsrAhS04vmzW0EcR2/wDV5UHOxvsV1KsRFK2gRrfOh/sEv5GrSqxubiw5G++munLWs1jMTix9ot1gNpeqyJnAIYdSFGXUspNzc5bG42taqtcjDwye7Z8OAl/I1cHh0v7tqux2JxPWSGISFSAVBTKEW0VyAy9pz97Ybg8q5inxeeMkvlsc10JsgEwzEBBdiREQtw2tsp1NX2z6Ge6R6sHbhkv7tqqbhU37tvhRMeMxZOHsJD2U60MmTM2ft37Fh2e/KNezc6U36PyTlZPtClW6w5b5bZSqmy5fwglgCddK1276GXgovmzMvwef90/w+tUvwSf90/oPrXoNStLEy6GHw+D5s83fgOI/cv6D61Q/R7E/uX9B9a9PqVpYuXRA3wum/wCT9jyl+jeK/cSeg+tDv0YxX7iT0H1r16pWljZdEDfB6T/k/b7HjT9FMX/Dyeg+tcf3Uxexw8hHkPhrXtFSr79PojK4LSX8n7Hih6G4v9xJ7wPrUr2upU79Poi/0al/6fsSpUqUgdolSpUqEJUqVKhCVKlSoQlSpUqEJUqVKhCVKlSoQlSpUqEJUqVKhCVKlSoQlSpUqEJUqVKhCVKlSoQlSpUqEJUqVKhCVKlSoQlSpUqEP//Z"/>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data:image/jpeg;base64,/9j/4AAQSkZJRgABAQAAAQABAAD/2wCEAAkGBhQSEBQUEhQUFBQVFRQVFBQUFBUWFhQVFBUVFRUUFBQXHCYfFxkjGRQUHy8gIycpLSwsFR4xNTAqNSYrLCkBCQoKDgwOGg8PGiwkHyQpLCw1LCosKSwtKiwsKSwsLCwpLCwsLCksLCkpLC0pLCksLCwpKSkpLCwsLCksKSwvKf/AABEIAMIBAwMBIgACEQEDEQH/xAAcAAACAwEBAQEAAAAAAAAAAAAEBQADBgIHAQj/xABDEAACAQIEAgcFBQUIAQUBAAABAgMAEQQSITEFQQYTIlFhcZEygaGx0RQjQlLBB1NUYvAVFjNygpLh8aJDY3OywkT/xAAbAQACAwEBAQAAAAAAAAAAAAADBAABAgUGB//EADMRAAIBAgQDBgUEAgMAAAAAAAABAgMRBBIhMQVBURMUImFxoYGRsdHwFTJC4cHxIzNS/9oADAMBAAIRAxEAPwDMRAHffv8ArVwht/XyrmJKKj+HdXfSPEznc+Qw3pZxjE9rINh7Xn3e6n06iOEv3C9udzsPlWSRS7W3JP8ARqpvSyNYeF5Ob2R8SMnarDh6aw4HKLD/ALNMsHwnmf8AgVSp9QksSlsJMJwZm1bQd3P/AIp1hOFBfZFvHn60xiVb2UF27lH60dFwyZt7RjuGprfhiLSlUq/0LBgK+HDqN2FOxwSMe2xY+J/QVOrhXYL6fWp2nQrsGtxH1ad/wNdCNO/4GnDY6MbW+FVnHJ4VeZ9DPZx6oWjDofxCuvsQoxpIzyHoKrOHX8JI8jV5jORAhwlcNhqMYMP5h6GuMwNXcy4oCaGq2io5lqpkrRh3Qtkwvdp4cqWy4Qq2aO6sNbDT/b9KfstUSw3rEoJhqdZxZ1wziy4gdXL2ZOR2zHw7j4VzicIUax9x76V43A3Nxo4+Pdr3+NOODcUGIXqpdJBsebW5/wCYcxzoabTsxmUFNZoApWuStFT4cqxB3H9XqorRRW5SVrkrVxWuStVY0mUFa5K1eVrgrWbG0ygrXBWrytciO+1U0ETB2WoYre16c/f3VebDbU9/0+tUMKwFTOeuPLTwFSvmWpVWCZmNIkppg8CNC/PYd5qnCQgDM3uFGYAl5lvyuQO6wNH5HOvdivpdPlEaDQklj5DQfEn0ofgWAzKXIsToO6w3Phr8q56XXbFlR+FUUeZF/m1azBcIIQIulgBfu5E/Ogp63Y7NNU1CPMWxYfKbWLOdlH604wvAS2sxsPyDQe80fFDFhk7z3nf1/SkfFukRPsnTwq8zlsC7OFP92r6fccSYyKEWUD3UmxvSc8qzs2LZzVVveatRSI5ylpsvIYTcaZudDNi2NW4XhMsnsIfSmI6HTWu/ZH8xArWaxhQvqlf3E/Wt319Ehp5D0Llf2e15XI9QKOwnQGRWzSi6AElQxBPwJ+FYlUjHdhIYec2kl7GYE7Cr1xbDQ3HnWsh4BDHPI+cKEfq1GQk5nJjSRIifaEmljp92zbWsNx3BLiLvhlDqGVFe4zOsaZWYlrFrsQL96GhxxKlKyGKnDpQpub36CeLH99X5w1ANwyVWC9W9zoBlJJ8rb0cnCZ4yplhlVeZZGAsN9baUw5RQhGjObSS8iEVWaPSBCikEg3NzvdbsB7xl9KFxENr+G9tR5jwqqdRTvbk2vkStQlTtfpfQHYVWRVl65NGFQeaK4pTjsOQesS4ZdTbfT8Q8RTwih5ksb1iUbh6NRxYfgsSMXBmFutTRh4+Hgdx40GVpZg8ScLiQw/w29ofyk6+8HWtLxXC2YOvstrptff470OD1ysNXgrZ47CsrXBWrytclaLYWTKCtcFaIyV8KgeJ+A+tZYRMo6vmdB8T5VW59w7qtfWuCtVYIpA5FcMKvZarZay0ETKbVK7tUrJu47vej+BazgeDfKgToNNztTPgqZZowBck3bwW1r0af7WJUl416ifGYbNxMg/vh8AD+lbDEY0Qr4kUg4hBk4pc83Q/7kA+dV9K8Uety9yr8Rel0k7XOhOTV7b7AfE+LlydaXBran07/AAtXwC2p9w760nRLom2KkBb2eZ/QUSUkld7AIQcpWjq2BcH6OS4pgEUgc+71/SmHE+LcN4WSjk4vErvFERlRu6SQ6KfAXPhSz9on7SBHmwPDWyRrdJ8QmjSMNGjjYbINiw32Gmp8wVwdG9xG48+8VzKmJlLSOiPQ4fh0IK9TV+xuOKftkxsnZw6w4ROQiQM9vGSS/wAAKzn98cbnznFTFu8sD6XGlCcO4PLPMkMKGR5DZAvPS51OwABJvtatbw79ml5jhsRiIo8S6k4ZEkjkjkZCM6O6nMjDUZSutjYmxFLZn1Ohkj0Quw/7TOIL7U5lH5ZlVh6gA/GtHwjp/FOQsq9RLcZWB+7Y8rNuhv3+tA9Nv2eGGaR8IEbCx5UcibO8TqAH69T2lJa+2m21I4Oi9/aJPgB9aJTqyg9BevhqdVWkviepT48MsmeQr2FUDLc9lSCF8SWa7dxA2pDw/GPGQ0bAEcsoI8jf2qA4bIwUwuSSq5o2OpKDQqTzKkjXuYd1dFrG9dOioZbrZnnsVVrKfZyeq9+h6HwTpChhDy9WjFiDYlfZtYi503p7jZ/tMKOhLZMxuALNysRfc28jXm/COJhDcosi75Ta4P5kPI/OtjwTpdhcz9axUMoGUqbixvutxSVfDyUm0ro6mBx0MqTaTXUT8VhLM0to4zGvsAks2ZTc5QtlGt7k9+9JopbkX7gPQWrYSYqLEs6hg6aC5GViOXu8fCsrjeGmORkTNIBzRS2W+wkyiyt4G16ZwtqVNQlpbqc/HxlVq56aun0+X0AZ48rW9K4vROMlVha9nWxZGBVgDzynW1+e1CA09GSkro49SDhKzVjq1VyLcVYKlq0YFmOw2eMjmvaH6j0pz0XxPX4Qxn2o9B5bofmPdQSixqjozN1OPKfhkuvr2k+OnvpeoranQw7zpwfqHslc9X7h/W1NeJ4YLIfHUDz3+NL5BejJ3QnKGR2ZQx5DQfE+dUkUQy1WVq7GVIoIqtlq8rXDCstBEwdhVbCiGFVsKywqZRapVlq+VkJcdYZb3Y7CtDwiDq4zI3tNr5DkKScPhzlE5E3byFOOM4vKthUnq8pijaKc3yBulCXaDELsRY/5kNwPiR7qUdJEzTK/JowfS/6Wo/guLEySYVjq3bhJ/eDdfeP1oLiUJMIFtUNj35eY9xA9KzFW06BZyb8XX68wTg/DzNKBy+QrYftA45/ZvCskJyzYg9SjDdVteVx4hdB4uKF6HYUKMx3rLftxxRbEYVPwrA7DzeQg/BFpPFydrHU4ZBXznmgFa7o9+zybEiRWzQzdS0uHhkjZWxOXUhGawsNL8+0NLa0p6J42OHHYaSYAxJMjPcXAUHViOdt/dXp/FOHSriZMTLjRLJ1yNwsrOCqLJJmkaRB2UiCdgkmx17xXPO6LOgHEycIFKJh58JI0uExDp1cUzqp67CzvYBnKXG+b3rrocB0XhkhmxCQLglxEiSSTzurmFkkzWwqgBkJe9yxBGwG1tLh4nbEPFMYziwglwjMpOFUN7TQxA6upLXZiWO9wLilvC8a+HlaRuvkwsz5ZHlRVdpyWzTwQAXADAaAE6X3GkLL8Nw2MTTJ922PXK5xEsfW9YuUHPFGCArhbDKLa66g1l5+DsrZmSRUkY9WZlSOR9MzExKbqL5raWsAN6e9e85Ad1MkUgyzhVTEi18iuyGwLLutuZFGRcL1LHVjuzEszebHU+tWDbRiOL4Lq2gbvlKe54pCR6op91ATCtD0vYfaIIl/9NXnfwuDFEPfeQ/6az0xrq4Vf8fxPOcRaddW6L6su4a2tqvnis48aH4Sl3ppjYvvFHl86bTOXOO7F3GeKvhcO80Zs4GVT4uQt/de/mBW06NYeNYYzKolkyg2IzKt9TlU6Ak6ljqSbkmslx7hJnwzxjRiLrfbMpBF/C4t76adDOOPHDGuLhmVlUAOsTyK4GgJEYLBuR0t3Gk6zSleXQ6eFhN07U976rysrP6jni3Q+DEyo4iELg2V00tfTUDQjwrHFSCQdwSD5g2PyrZ8W6crmjiw65XZhYz/ds55KsTdtEvbNK4UBb5QzEAY6XDSRsUmVlkX2w29zu2mhBNyCNDUwtRSk0i+I4d06cW9dfl5fP/JBXdq5Wrgnf6f1tT7ZxErg3V60r4vL1U8ci7ixvz7DX92lN5NT+lKuk6dlD4sPUD6UOovCM4Z2qI2/GIgVVh/QIuKTMlO8Mc+CjbvijPoBf9aWOlYpvQLiIWkBOlUstGOlUulGTEmgVlqthRDLVTCrImUMKrYVewqphWWFiym1SuyKlZCXNN0fTVm/KoA9/wD1QvGp7mjeD6RP5j5Uo4odTVL9zZT/AOuKFaOQwIJBBuCNwRsRWtgxK4lc2glygyr+YfvFHzHKskoolHKujKSDYEEbgio1fU2pW0exr+GN1dkOhG3iO8Vnv2ucHaWGHEpr1QZHH8jEMG8gQ3rWhwmOSRB1vZP5hoAe8flPwpn9lbIQw6yNh7Si+n8yc/dceApOtHNozp4Opkaa1R4BwzAGV7chuf0r2DoFFA8bYKaNVSUqyunYdnQ5sjON9Abf6hzFKpOhixEnD2KEk5b6j/KT7QHd7Q8d6swsmU9m+YEEH2SrA3BHO4IBrnOLjozuxqKesTVYrihkVU6nqJ8NKBhymoiRbI0chO/ZXYaNdbaXNccYSV4ZpS2ebq2ClyQBcaKuX2F8vM33rnhscp7RQdoklnYgsTuSWNyadNCShDrlBG4IIHjULbbMZ0Q6N4PiXC2iw6DC8Qw7h3fMxkXEJfLKzk3aNtdOVzbbW/g3TLEyyDCDBO+OjbLiVLLHFGqkAy9Yb6MDcADnpcWrG43ij8P4h9qwrBmjbLKFJMcqH2o2YaHQad1hzFek8Zw39oQwcX4SbYuJfY/fIP8AEwsyjdhqB8NwRVmjacZGT4B0fxeOxuNWSWHDzxli8LqzSMcuWEDUWgUZbMpN73trXPR3odLikli+09VjsOJRNhpoltnJBhdHUj7kjTNruOVq9SPR2PFS4THSJLhsVGoLKrKGIZdYJiLh1BP/AFTN+Hxdd1/Vp12Tq+tyjPkvfJm7r1tVZrRMFLDUW23FXPGeicZaSRJFMc0RyyxNujd/ip5GmmTPMTyF7eQ0FP8A9o/R8FDjYWEWJgQ3Y6LPFsYZLb3v2TyOnks4QmaBJCMpkVWy72BG1/WuhRrZlrucLF4NU5LLs9Sp46uwMjLcAnKQbjl522vVjx1EjN9ASSbAAXJJ2AHM0WUlbUUjFqScSnppwSGPhueGNIWR4ZQ0SKjBycpa4Gp7Z3pVi+ksuJiiilhTNHr9pDAZkymyqm63JBIJsMunK2v49wx5sKIGyrnyKFBzMWWzatfKoGUk+1YA1jDgQoIRsyJoGAIzKumfXXxrmU8XhlNZnbXR8jp4tV1TtFXTWq+xwmm2/f8ASrAK5RauVK7lzzqRRkpV0pHYT/MflT0JrSTpSNIx4sfkKxN6BqCtNM2fR5L8Ph/+H60E6U26PQ2wMI/9kfEX/Wl7JS9N7j2IjsBOlUOlGutUOtMpnPlEBdapYUY60O60RAGrA7CqmFXsKrYVTNJlFqld2qVkJc0PC27DDyPwt+lLOJLqaY4TssO5lH9eoofiMVUtyP8AYvISKNaKWPNHpuh+B/r4VSy60RhZcrA8tmHhVkuMOHPmS1F4Hi0kDWDEfI+6hBhshzpqh7uX/FGvhRKvj31l257G45k/Dug3iHSOOayzRKdBmZOyx7rnc286u4eILBleQktljWULIAebXYE2HnWM4jhpI5Dpcaa+4UbgOIaRcv8AFXyYi4pSVGL2OpDFzivEtTbrj0XVXvoTmyDMQDbN7zoF2pVxjjSk5Wu9twTZQe6w3pJBxP2f/jjIHjE3bXz50nx+KKuw8SQe8HUEVUaKRc8VKX4w3h+PPFpWwmGSKFVt1ksgBuoa1kj3vcaHy1HPRfs/6FcQ4ZitWhfCzGTr1DkdWE/wpVBHtEchy0Owt5nheHTJiOtwpdJCGClN7toR4/8AXdWzj6RY6DEFMS8skIhXKjgdoAg577s2bQ3ubUrUhUb1Onh6tGK8Oh6zxHiiiNijrmA01B+FfUxqsNGUm2tiPfWPwvS2KaBg6Rxy2Gi7anQgkAgHxpvjoAqIVUKVZLEb6mxuedAsONjCZhICpsy6qw0IPIgj37VgoGEE8kINow46pXcEqpzZiCD7NwLedaWTi8eHEucjN1jELcA2NrMb7LpvWMw5kxEkUhACLKMzEWFs0nYF/dvRad73QrXy5bSHbzKCoupuSD2hoLXv6024Q8as7lltGFVTcWu4Jcg99gB60Hj0WLq2surEDQWuVNgffS9sPKv3oK5SpUK9gHNzcqToGsbeOtVjHJ0ZO4th4JVEktdTUQSq7pMSpVGumulyLFj/AKSbX2BLH8IOVxMUcbTZGUouYixBspuVudhppS9+MMRIVexYC9pENyGB1AJ1uPhTT7ECv3hAUWyoLEAhhleQ7aG1lG/MivN1pwypPQ6Cg6zyxQkRVXKpYaKoO+9hcbVdhWDqCLXtcgX77c/dzo1oj1urZ79osDzLahtbX56UMikwlVPaCkFb6g31Fv63r1uDrKdCDg7q30OBiMM6dWcZLW/1OY2UmwIJ7r7+Xf7qQ9IVvIBcaLpvrc3NgNe6tBO6smVCLnLlA3WxGpH4bC9Ko0EmM1NleRCCdAUXcX8LE28aazsBGkk/8G2jGRIVU9kRMNDocsYHzFLWAuRzG47vP6Uy4kzORlugyvla2pva+m4H1pahspGXKV3Uc/5geYPfS9KQ9iIbehQ60PItGHUXqh1ptM5c4gUi0M60bItDSLRkxWSBGFVMKIcVSwrQJFNqldWqVQS49CXjU8x8q+zLmW/rXWCbsge6ujHlPhQuYe10I54LGq1FOcRhr0vkw1qIncXlFxLsBjTHodV7uY8vpT7CQo4zRn02945Vm0Wi8OSpupIPhWZxvsFpVLaPUfYzhhcA2uR3cxQmE4dGbq4sDY3tqrDZhV+D4049oBvHY/Cjjion1IZW7xYg+YpKcZrY7FGpSkrP3OV6JIdbDU5uyR7X54jsb81NHQ9EYTo6K3uyke5rZfcbVVhsQU9h9O4jT3g6Uzh4s9vaUeSi/wBKXcqg9GGH30CcF0fgh1SMA951PuqY7AJLYOiPa4AKg2DbjXvsPSq/7VA21PedSfpVT49m2qlGXM3KdNK0TLcS6ArGqHDtYq5zRnLlaJzqvmulie6huG8Wmimmglsz+2ua7K637EqX5gaEeHhWxSEtvVx4KjMruoLJfKSNQGtceWg08KuVmvEYhmTvAzGH4A2IfrJtr3uQMze/kP6FP5II4o+0AEA2sLeVuZq/iPE44RqbtyQb+/uFZ0NLjJbDYf7UHee8/OiRjmXRC9Sapuy8U3+fD0OsNh2xcuUALGNxYZVTy2uf62ojpnhJDD1MQKJbKCumVbWsvcfGnWInh4fhWdzZV3/NI52A7yeQ5e6vKMJ0uxU2PMyn27BozcxiJTotvC+h3ub8zS9eh3q3SLvbr6/UYo1FhFeT8T3fQv6L/s5IlEszsUU9iM7M3e1t1HdzPx3jxBQS2v6+FXYPGJIuZdO9Tuvn4eNB4yTOdNhsP1rxkcLieI41wrJxUd10XReb6/HZHfqYynhsNmpu7e3n/r+hfMbm+g8BoB4AVUVolkrhlr6DTjGEVCKskeLm5Sk5SerAOIS5UY8zoPM1OhGBvOz8kX/ybQfDNXGPXNp3fOtT0Y4d1cAJ3c5z5bL8PnRKklGn6g8PB1K6fJF3Ej2QO8/Kk8gprxE3a3cKXyLQIbDlbWQDItDSLRsi0NIKYTEpoCkFDSCjJBQ0goqFJoCkFUMKKkFDuKKLPcpIqV9tUqGg6OUjY0fFjQRZtPGq5MAD7Oh+H/FDSQsu49/KsaSCLNAbIPeK5kwd9qWRzEbG1Gw8TI3F/hWHFrYNGpF7nLYKvi4amEXEYzvp5j6UyPDPuxIQVQ2sTpvtoeVYdTLuFjQU9YiSOI0VGhpgmCU7EfCr0wI7xQ3UQaNBgcSGiooTRCpGu7qPMj611/akC/jzf5QT/wAUNyb2QzGEY/uaO4cJTGDA0km6WqukaE+LGw9BrS2fj88pygkX/DGLfLU1nspy8gneKNPbV+RrsZxSGAEuwBA23Ppy99JsbxjFSpmhglWM7OQoZh3gMQQPIe+k8HDWSaEzCyku2VjfMyAFcw82vr+WtFiePLbe/lrVdnZ+HUqWJzRed5fLmLeAdGmxF3kLIlyDcHOWB1BDbeZrZ4fhcUShUWwHidfE95pbwDiitCLbqWDd9yxOvmCDReIx+mlczEYmUm0+XI6+Ew1OnBSjrdbiPpd0agxSWcyKy3yMrsQpO/YY2O3h51iOEcB6i6e097MRzttbwsQffW34jjNDr5nkPOhcHhrAsRZmN9dwLAAHuNhf30TBVp3aewLiGHhKCezv8wbC4DKLnf5Vay0WyVS4ro5rs5eRRVkDsKHdLm1ESGi4sEQNdzv4eFavYxkzMWYXhnWSKvInteQ3rXMoUeAHwFU8KwOUFubfAV3j3sLd+9AnPO7DtGl2UG+bFE2pJoWQUZIKGkFFiLTQFIKGkFGSChZBRkKTQHIKFkFFyihpBRoikwOQUM4oqQUM9FQpIqtUqGpVkNCtXLVK1atLsfRy+ARuVj3jSuYuAM7BYzmJ2BH6im3CuFPO1kGg9pjso+vhWlZFwyZYhr+Jzu30FI4rHRw0bvV9Do4PhjxUtrLqZuPCQ4K2cDEYrfIuqRdxbx+PlvV2B420rOuIN0kGVhawTuIHL+u6m2ExQa5FgSdfPx76R4zhLRdpmDBjvsbnU6GvHPi9XEVMzdrPY7lbAd1jaK05/wB9S3hHRH76QT6xp7NjbrL7EEdw+NW4volCf8OYoe6QXH+4Wo/g+NLpkJ7a+wT+ID8JrjGuCL/A8jzB8a9bhsS8Qs6Zy5YajCFst/r8/IQy9EMQp0Cuv5kYEehsa+R9HZDozKnhqT79q5xOMeM3R2U/ykim3CekczqOtVJR3kZW9Rp8KekqqV9H+fISjSw7lbVe6+5XhujkY9os/mbD0H1pthsOqCyKFHgLVexiMTy3aJUF3z6qPIjesTxL9oQvkwyZmJADyaC5NhZNzqedqWvKoNuNOhZ6a/nqabikAlsi6yKQwJ0Vbi3bPcQToLnY8qUYiaOMlZCUYcirG/ipUEEeVTDYho9GJZjdmNtWJ3ZvM39PCpi7yjVR4X3FHhBx0voc2vXhU1S1F2G405lZcNE5ky2DOMqKD+NgNW20XzpzJNiFyh2Q3XUhNjt2tbC/LyNARSfZwZQL9WCWX8yHcfI/6aMw+LezLo5PtnkSRqPEa2+FBnh4Sm21f1GaWMnGikm1y0/OZSsDtNGC2YhlcjSyqpuTYaC9ra73p8y1nocL1DdYAFsCSBsQNWXytf0FPZZauUFFpR28jeHqucW5t3vzdziRqFkau5JKO4TwzOQ7+zyH5vPw+dVdRV2EUXOWVE4Vwon7xh/lH/6+lMVwdzrtzpobWrkR0q6jbudKOHjFWRQ4sKUYh7kmmOPl/CPf9KWSVuC5g6z5AstCyUVIaFlFHiITBZKFkoqWhZKOhOYJJQslFSUNJRoikwSShpKJkoaSjIUkUmpUNSrMjgYq3KrVxy87ilnXVyZKxkQbtWj1ropxKKXDgR2BTR1Hf+bXU3rriVta8u4Pxp8NMJE5aMvJl5qa9DnxIxEImgN1b2hzRuYNeX4xhZU06i1X0PZ8Fx0a9oS0kvcUYJj1rAE2+hpniMIroc1wVBIIuf8Ax50LgMLlY335jw5VZxF7MuVyCRYqCRpyI+IrwtFZq2ZHouITjkfMowEeoI08abcRwRdesQdq3bUfit+IePzHlVPDsPTlplhXM5sOQ5se4DnXr+HucJXiefdOLhaR5ZxyLGSTLFhIVIIDNNIRkUE+za4JbwrecM4XGkIQsiy37IJAzE7DLe+pvt8azvAOnST8Wnwv2fqrHsNmuWKrmZnGwBGotWnxeCjTEGcgGQoqp/LluB/9mPrXZnWnJ7g4UKcFdpepkv2jcaJyYKEEnR5QtySx1VNN+/0pJwjoFNIQ0h6kAgjnJpqCAPZ9/pW8hgRSzAKGYks2gLE7ljuau+1KOfpTMZuMcqOdOnGpPPN/DyEzcHeORmGeZWsSbqZFYKFPZ0DKbA9na50oxJY7aiUHuME1/glFtxHuHrVEmNJ3NVeTKdOkndC3E4B5c1rRowVLOCHK3Jdwo2uDYBrHn4UxxEaly63RjvltY+JDAgm1tbcqpbEVS+JrVm9zN4RVkjueEObyEvbYMFsP9KgC+nOpJNQkmK8a4jxFzWlEE6iGeFhBN227vrTmCfYCkOGkJIA1J2ArUcOwOQXbVvl4CgVdNx7DJy2DIIrDXepiZcq358qsLgC52pTisRmN/Slkrs6M5KKKJWoWQ1c7UNI1MxRz5spkNCyGr5DQshoqFJspkoSSiJDQ0jd/rRkKzBpDQslEy0JIaPETmDyULJREhoZ6KhSRWalSpVkKkmq5ZqTJiqJTEcybeHM0NTGHQY2RgeQpxwHj/wBle6aq3tryYeA5HxrKfbvcO6u1xdSSjNWlsSGelJShuj1fFYpHVZ4wWitYsntxG+oZe75UrGKLyg3LDNZe+xPdWR4H0ofDPmQ3U6Oh9lh49x8a0uL6aYaNM2FT71xrmGkXeByPu0+VeSrcBUa+ajs/Y9KuK9vStVdrcvt19DXtiUhsps0hFwl9vFu4Uvxt2uzHMxG+wA/Ko5D58684bi7MxZmJYm5JOpNHYXpNImzEjuOo+Nd2lgnRXgsIy4nCppJNIdF+rmEiohk2DZRm10sG3FMeJ4w5gGOoAv4EjalmC6WQMwM0eVgbh01F/Ef90nxPHM7sx5kny7hReyc53cbW9zFTFxjTtGd7+yNAMVX37XWa/tWvn9q0bshPvSNKcZXDYys0/FwNzahZekH5dfgKnZWJ3hvY1L43xpfiONDZdT8P+azcmPZ9zp3DaukkrcYIFUrT5DpcWSbk0z4bC8rZUFzz7gO8nkKp4B0Wkmsz3jj7yO0w/lB5eJ+Nb7AYJIkCxrlHxJ7yeZoFarGOkdxzCYWpU8U9F7s+8K4WsI/Mx3b9B3CmYahw1B4nGX0G3zrnO8nqd9ONONkW4rF5tBt8/GhGeqy9Vs9FUbC8p31PrtQ7tXTvVDtREheUjiRqGkarHah5GoqQtJlUjULIaukahpGoqQrNlTvQ0o7v+atkNCyNRkhWTKJDQ7miJGB8D38vfQ0gtRULPc4qVzUqFlA6CY9dsLMT5Cw8tda+HoPxH+Fm9B9a/RlSuJ3mXQ9n3GHU/Of9yOI/wk3oPrXQ6FcR/hJvQfWv0VUqd6kV+n0z87jobxH+Em9B9a6HQ/iP8JN6D61+hqlX3uZX6dSPz2OiPEf4Sb0H1rodFOI/wk3oPrX6CqVO9zM/plE/P/8AdXiH8JN6D61P7q8Q/hJvQfWveOISOsTtGuZ1BIX81tco8SLgeJFI24tjQoP2YE3YFRe/Yy63zbMC1v8AL41ffJlfpdE8iPRbiP8ACTeg+tVt0U4kf/5ZR5KPrXtOG4jiesZZIQFGYB1DWYg2BAuSAc6Hwyv4UHHxLGntdV+ADIUIBf785lJYMBdYh2t77Dep3uZa4ZRR5AOhHEDvhZj5gfWrk6E47+Fl9B9a9ePEcUzXCFUzJZTCxJXrsrEnNdSYyp27zyNfI+KYwpcwopysSCkp7Q6oBLb37cmoBB6vTeq73LoR8Npvmzy7BdA8a7AdQyDmz2AHxufdW44H0CWCzOplkHNh2Qf5V/U3pzHxTF3H3OjMvZMZGUFIOwWDEDVpjmN7dXa2orvC8RxRdC8ZyFR1lkK5DfUKpJLkE2zXtYZrGqlipy0Lhw2lB33LxhH/ACmuxh3/ACmhsTxXEjNkiv22CgxvsA5TtZtc9ku1gEza3q3DY7FGRQ8ahCwBsrAhS04vmzW0EcR2/wDV5UHOxvsV1KsRFK2gRrfOh/sEv5GrSqxubiw5G++munLWs1jMTix9ot1gNpeqyJnAIYdSFGXUspNzc5bG42taqtcjDwye7Z8OAl/I1cHh0v7tqux2JxPWSGISFSAVBTKEW0VyAy9pz97Ybg8q5inxeeMkvlsc10JsgEwzEBBdiREQtw2tsp1NX2z6Ge6R6sHbhkv7tqqbhU37tvhRMeMxZOHsJD2U60MmTM2ft37Fh2e/KNezc6U36PyTlZPtClW6w5b5bZSqmy5fwglgCddK1276GXgovmzMvwef90/w+tUvwSf90/oPrXoNStLEy6GHw+D5s83fgOI/cv6D61Q/R7E/uX9B9a9PqVpYuXRA3wum/wCT9jyl+jeK/cSeg+tDv0YxX7iT0H1r16pWljZdEDfB6T/k/b7HjT9FMX/Dyeg+tcf3Uxexw8hHkPhrXtFSr79PojK4LSX8n7Hih6G4v9xJ7wPrUr2upU79Poi/0al/6fsSpUqUgdolSpUqEJUqVKhCVKlSoQlSpUqEJUqVKhCVKlSoQlSpUqEJUqVKhCVKlSoQlSpUqEJUqVKhCVKlSoQlSpUqEJUqVKhCVKlSoQlSpUqEP//Z"/>
          <p:cNvSpPr>
            <a:spLocks noChangeAspect="1" noChangeArrowheads="1"/>
          </p:cNvSpPr>
          <p:nvPr/>
        </p:nvSpPr>
        <p:spPr bwMode="auto">
          <a:xfrm>
            <a:off x="215900" y="-7445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6" descr="data:image/jpeg;base64,/9j/4AAQSkZJRgABAQAAAQABAAD/2wCEAAkGBhISERQUEBQWEhQWFhgXGBUVGBgaHRcYFhoVFxoZFx4XHiYeHhojGhcYHy8gIycpLCwsGCAxNTAqNSYrLCkBCQoKDgwOGg8PGjUgHxw1KiwsLC0qLSosLCopMSwqLC4wNSkpKSkqKSksLCotNS8sKTUpNTUpNSwtNSkpLCssMf/AABEIAIkA2wMBIgACEQEDEQH/xAAcAAEAAgMBAQEAAAAAAAAAAAAABgcBBAUDAgj/xABAEAACAQMCBAMFBQUGBgMAAAABAgMABBESIQUGMUETIlEHMmFxgRRCUpGhM0OxwdEjU2JygpIVFhckorI0RdL/xAAZAQEAAwEBAAAAAAAAAAAAAAAAAgMEAQX/xAApEQACAgEDAwMDBQAAAAAAAAAAAQIRAxIhMQQTQVFxoSJh8DJCUoGR/9oADAMBAAIRAxEAPwC8aUrBNAZpXKk5qs1Qu1xCFDlCfETZ16p198fh61x4/ahYs2lWkbB3KxlgBv5jpzhdutcs7TZLaVyo+abVgCsynJx3/p+tdGOcMAVIYHuCCKWhR6UrANZrpwVis1jVQGaV86qaqA+qV5yzKqlnIVVBJYkAADckk9BWLa6SRQ8bB0YZVlIII9QRsRQHrSsFqxroD6pSlADWBWaUApWM1mgFKUoBSlKAUpSgFcjj3MsFomqdtz7qKNTt0HlUbnGdz0FdVmwN6oPmfmV5JvtUmGgl/ZjA1xQhmCH4q2NZ7gsM9K43SJwjqdM43FuGoHuZ1BRXd5Vh98KSdgT94knt0z3xUb4Xx6ZH8Vn1AFSY84DYz5SV3UdR+VTu0AkGtcsqsgDBQVLZJ2ZyF8uMbZyWPpXP4hywtw76Akb4EoYb6vuspCgKSSUwFycvvsapjPxI0zgl+k7fL3GoLjT4R/tM/sXA1bb7j95sdgMKmMnOTUm4bxRrciRTlNw5B8rkats+6WPTSo2O2TkZi3KnLLWzlpApYr5otgoTqTPJ9wDc6BuRnO6mpFcx46nXkYRtALugz5bWLoijprPov4aqdJ7DnZlj8L4tHOpMZzj3lOzKTvhh2rfqquBcZaCUMSzHUVfLB/KcsS7KMBjnZfRSe2KtKKQMARuDuD8DWmErRmnHSz6NQ3mxzBxHhk+rCPJJauMnBMyZjyOmdSEf6qmdQ/2q2rtw2WSL9pbtHcpj1gcOT9FBP0qZAjfNfGJl47aOhb7PA8NvLjp4l6JCMjuMCPPpt611uM8xRxcUklmciCytVBVdyZ7x/KoUe8xjjGPnUeuo3uuBXt8Awkmna9Qd1WB0VPoI4s/U1xeJxPcWUfE2L26z8TSeSRRkwwpmGJwDnIQ5b0y5+FATniXPSXEF7bSwT2k/2KeRY5woLp4b7oVJBx6Z7H0rjcoe0qG14XaZguZo4okWaeKPMcRzggk4zjO+nONvWtzi/JhEUt5LxCW7ZLO6WPWItJWWGTODGBkYwdvSvHgfGLccrnVIhC2ckbqGGdbLIoQjsxLDbrvQG3NerxjiD2wkJsLeFJJBExX7RJNuquy4OhV6r6g59Bq818Cj4L4V9w/VDEsqJc24ZmjkicgE6WJw47EdzXG9ldo3CrwQ3h0fbrWGWNn8o1pnMOTtqAY+Xr09alPtbnE9vFYRMrT3c0aKo3IRW1PIQDkKoHWgJTy/zRFeGcRBsQTGEk4wzKASVwfdwR1rmn2iQfZxOI5WLzyW8cKKGklkjZlOgA4wdJOSRgda4nIF3BatxZZJFRYr1mOpgMIUQKTn1wRnuRVc2fik2FyLh7OCS8vVWfSP7F5W2LBzpAYDG/TDZoC3bT2l2xjuWnSW1e1CmaGZfOofZCoUkMGOAMdyPWvr/nafwpHPDrxNMetQwiy3TbAkyCAckHBwD3qNyezeEvNJxDiJuDcQCIl/CiOAysjAhtyGAxt3r34Jf3trd/8AD7m4W+je2klilxiVAgxplxnOQdmOTQHX9m3N099bRtPBIjGPUZyEEcp1Ef2YBz+YHSpnUP8AZNOrcIs9LBsR6Tg5wQzAg/EVMKAUpSgFKUoBSlKA0OOsRbTleoikI+ehsVRd/YIy6WwV8qEZ2xGFQa1HmVsDYr1xV88StzJDIg6ujKM+rKR/OqBnut1ILZXfbGodSBrz5Rjs3TtVeQuxcnUiVRF7vhqGjI1BYwBk/iyx+grUubrw2hnRtoXUs6RuwVGUI7a33JAyQAOorRspxh9IBb1RTK2dxu7+UHfrXvcP4yFHwQwK5kkZyuTIAQkfl21qd6zJOzS+CZSuBuoCruwVsskJ65k7yzn3wp9CD71feoaHyWXT5mZ28xXfKSMBsvpEu5xv1rh8rXbPbqhB8RdkA97WpKyAauh1Jl5D0BAHWunbTadLkrgHCsBqVMggpbqd5JQBgyH8LU4ZGj2hj8wQrksNlI85xnBVR5Yk6+Zt/rXZ4BzR4KiObzJ9x1zsNwcZwSpIOD8K4tyoUsuDjOShcjrg67qTqSP7tfgK1r67jJXW4GdzsRhl7pk4RMNhUPvYJribT2OtKSplk2XMlvKQFfBPQNtW9dWySo0cihkdSrKejKwIIPwIOKqW2eKV1RJ01MwA6jJbbqM/KrX4dAyRortrZVALeprVCTlyZsmPRR5R8GhWD7OsaiDQY/CA8uhgQV+RBP51m24PDHCIEjQQhdIjxldJ6jBzkfOt6lWFRG7L2ecOhZmitIULKyEgdVcFWG5OAVJH1ovs84aHRxZwakACnQNsdNuh+uaklKA5nGOX7e7j8O6hSZM5AcZwfUHqD8qiFx7LBbS/aOCyCzn06Skg8WKRcgkNqyyZwN1P071YVKA4EXJ9u0qXNxbwPdhV1Sqn31AGpdWeh6E7gAVsnli18BrfwIzCxZmiK5UlyWJwe+TnP8K61YJoCOW/s74aiuqWcIWQYcac6gDnG/QZAO1bXBeUrOz1G0t44S2AxQYJA3wSd8d8Zr75g5rtbFA93KsQPQHJZj6KoyT+VQG69uquSthYz3PoW8gP5BjQE+4XytaW0ry28EcUknvsgwWydW/brvXWFVlw72lcUdsycJcRn8EhLAfIrv8ApUptefbYkCUSW7n7kyFPyJ2P0NASWleUNyrqGQhlO4KkEEeoIr1oBSlKAUpSgMEV+fec7FFvZlVMgSnC41DDHcDfHc7N07bVe3FeIrBE0jHZRsPU9h+dfnfme4umneV4/EEh1A6NW5OQAU2YAdM74xVc34Lca8mvbl2bTq1bEBFDORp33VcKO3etmEkAhsKME4kbHTB2SLzH9mds1pQcSlWRQ0U2TnyurRjBG5VUGSBg17Wl5OWIigkyM6lhiZSN2zlnBboW/wBtUOzRaO9wedop2RlIEgEqeQRCTQoWaNjnIiARZCNixU+pqSS7MChLal2dcAlAACkAIxFCp/eHfAY96rm6uLllSRbUqYmVySC7eU6j4mW1BcPgjAG9Sa45gRrRnSQagwCoxJdsnbxQfuBRsoGB3600OTVedvX8X3IucYXZ12uQFiVWCNr0RY6ebumoE6gRvI2+enSvqy47ZI4t7m1dJQ4BYuGDFiBrJPUY3z6VwOO8EuIbdJpLhn86NpIwVZh1yfTJr35y5eEUMcys8kmrDu5yW1DKn4AEdPjVnT5en7kIuepZLiqT2lH/AD2MeaeWUW4qtNPxwzo81WsdpxGHQMKrq+Pk6k/pVypVI87XHi/ZZvxwKc/HSM/qKuThExeCJj1aND+ag1oaptGmf1YoS9zcpSlcM4pSlAKUpQCo5z5zUOH2bz6db5CRp+KR9lB+A6n5Vv8AGuYoLUZmfB7KNz+VVJ7QuaFv5bPwgRHFMchu7keQnt1zj50BrcB5VN5KbjiTtNKxydXQDOygdgPT4VZtjHHEoWJFQDsBj+FV7wvijKPKakNjzGMhZNv8Q/nVmh8nLJUk/wAK9ZPDkUpMquh2KuMj9e9a9s+RXs0dQBFls34RcLJC5bh00gWWJiT9meQ4WVSeiaiA351Y6moPzjMBw67D7gwlQPVmIVAM99WMfKptEfKO+w39a4dPulKUApSlAVhzfx8TudP7KJsAkZVn6ZLISyH5jGM+tRoNkkk6VPvE40sPTUPIf9YFSq+5ButZKFHA91tZjk+WpR5vTDD61pw8jXZB0oI9/MS6ozn4hNSMo9CBmsclJvc2RcEjh+INgf7NfupjUoGx2Vjj03RhkkD1rbkk0J5zgsOrHxAiHB31lZQOmwY/+ZpbcLKcQjtHAyzDXo2G4LHK7odh1xvqY9TXH9pnD/Au9AJ0aQRk9Sd8ntkknfarcHS92ai3SZDqM/ahqSs2Lzi0YmtlEqMBKDJvr0BWGka2GruSdzliazzJbQ3N9DFBpywzJImDkHJ3xtsF6/4q4tlxaFvsomVMQu2s6Rh48AjVjuMY+PWujYcIVYnu5JDZFiTEqjBC7/d6kHp9DU8nTrppqepqSTiuGnKTaW0d3XPsYO886a5Tab+yXuffNPD7qGNIXl+0RO6hMjzhhkgfI9OtbXMnM8Uto8LK0UwKf2bjrhhkg9MVq8J4s09zbvfHCqCImK6Ud8+8TnHXvWxzhxEXc8dtb4fDZdwNgem57Ko1EmsuPFOXUYMGaFuFzc47JP8ArZ3Svh2TlKsc5we0tqe7PLmL/wCLYevgD+dXNy5n7Jb56+DH/wCoqmueOL27yRLBIHjjjVQyg42AHp8KtPlHmm0nghSGZGcRqpTIDAqAD5Tv1r0Ju5Nmrjp4R9CS0r5DV9VEoFK+dVNVAfVYNZpQFGccgl41xV7a3k0RR5Mkg+4i+XHzJ2A2rrt7P4oEeEu7gjGcYIZd1ddzhgR61asNlGhLIiqT1KqAT8yBk9ajnN8ixkSEgE7Y+XeiBWk/BJ4Ms6lk/vUBK/M4GUPqDt6UCswGkFh6jf8AhWyOc7qKb/tgJAT5kYZB+AxvU2gt4ZkDyW6wSkZIjbBHzKY/hU9e1HDPBpz4aahvpFdL7avr06/CuS/Blxs8mfQyHHyNat/amNTKXA0JqKyPgYHXw5D3H4WGfjXAeVxKb68W2UMscTa3OOhA2YnoWwcKOgyWO+MWMi4AAqJclcw2lyWMEyySFQSuMHT679d9jUuBqJ3gzSlKAUpSgMYrBFZr4nlVVLMQoAySdgAPWgIfacvunEp72chY1UhN/gAWPwx+prk8T9oPC5z/AGsEkpG2SoBGP9QNbvB+Py8RvGCeWziDZH97nKgtnt3A+tdibkCzbrGBQ0Oousisr2biPBWORbzKe2NG35kmubd3lg7hwk2R3fQ//sTVln2ZWP4Kx/0ysfwV23yNWD+PyQ1ePcOYYn8eYDHlYLgY6YAOP0rrcO584ZB+xhdTjsq/1rvJ7NbEfu81v2/JVmnSJfqKhGCgtMVSEp4n+35K0uYv+J3qNFGYkJAJkwAAD2I6n0HWtX2rcgG1xeWYJj28ZF209hJt0HqRjB37nE15/wCU3kRXt/L4e4C9iO4xWtyTz00zfZL0AuRpViNm2wVcdMkfn867R1rXG4+PBGfZr7SZ1Gm5ZpbcADW2S8Z7b9WT59O3pVzW1yrqGQhlYZBHQj4VUPNfs++xyGe2z4B+6P3efun1T0NavBuZriAEWzhcjJiYal9NS75B+orLLP25U1sSx9O8sbiyX23FJrjiE6+M6wxEjCMQPLt275r1ueJSW13EwlklgkBGlmLAH696iHDZZEhYsTqlclj66dz0+LUfihZkTORrBHw9f0rOs26Xqa303036FzwyBlBG4O9fdc7l+Qm3TPxH5HFdGvTPJMMaoLjPELvi/FBaROIwCxY/hRD5h65AwPiave9uljRnchVUZJNU/PzNwi04i92IZjI331caQSMMVQEZzknBJGewoCe8I5AtreMLHqLAAF23JI7/AA+Qrc/5bPZ/0re4JxeK6hSeBtcbjIP8QfQg7EfCuhQEem4A4HlYMfTGKi/NPL/2u2kgY6XHnTOceIgOnV2wem+etWTXJ45Ya11KPMv6igWx+YOGcTls51kjJjdG/wBrDYgjup6Eb7V+luT+a47+3WWPZh5ZEPVHHb5HqD3B+BqnvaRyvgm6iGQdplH5B/6/IVw+T+Y5uGXKOMtGV8y9pYv/ANL1B9QR3qu9PJe1rVo/TlK8ba4EiK6bqyhgfUMMj9DXrVhQZpSlAYNVr7Q5b+4ZoIYXEC4LED9p88dh6D61ZdYK0JwlodopHhV/xS1QpDG8YLE/s0OSfiRW6eYuNnpr/wBkf9Kti9svEXBZl/ymuXLymjdZH/M/1oaH1Nu2lfsV4eNcbPUuP9KD+VfKTcaP72Rf8zqP5VNZfZxAf3kg+p/rXLm9kiMT/wBw+M9Dn+Zod78fxI0IeAcakxqutA9TLt/4716tyffj378An1kYfxreh9kkIHmnlPyO38a9v+k9r3eQ/Pehx5l4fwjnR8r3g/8AsQPlKf5itdPZzqkEk16uxByGXOxJzq2wfjXa/wCk9p6t+lb9l7ObGPfwtZ/x7/yoReX0fwjvxxo8YGRIhXGSQQwxjfGxzVc80eziRCZLPdD1jJ3H+U+nwqzIoQoAUAADAA2AHwr6xVc8cZqmVQySg7RQE9lxE4Qq5AzgMy4Ga7PL3LMusNJ5n7BckCrfksI295FJ+IFekVuq+6oX5DFQjghF2i2fU5JKmeHCrXw4lQ9QN/md626wBWavMxwuc+DSXVnLFC2mQjKknAJBzgkdjX5vufZ3xiSXQ1pMTq06seXP+f3cf4s4+NfqwisFKAjPs35Yew4fFBKQZBqZsdAXOcD5DH1zUorAFZoBWDWaUBE+PcJAyCNUbjGD+oNVNxHlwRubOTZJGL2c528ORusEh/A/QdgQD61f13bCRSrd/wBDUD5i4AsqPDONj0PoezLUZK0ThLSybcGiZbeFXGGWKMEehCqCPzrdrV4ZGVhjUksRGgLHqSFAJPzrZqREzSlKHBSlKAUpSgGKxis0oDGKzSlAKUpQClKUApSlAKUpQClKUApSlAKUpQCvkoPSvqlAYArNKUApSlAKUpQClKUApSlAKUpQClKUApSlAKUpQClKUApSlAKUpQClKUApSlAKUpQClKUB/9k="/>
          <p:cNvSpPr>
            <a:spLocks noChangeAspect="1" noChangeArrowheads="1"/>
          </p:cNvSpPr>
          <p:nvPr/>
        </p:nvSpPr>
        <p:spPr bwMode="auto">
          <a:xfrm>
            <a:off x="63500" y="-638175"/>
            <a:ext cx="2085975" cy="130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646276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0745" y="944724"/>
            <a:ext cx="7704856" cy="6524863"/>
          </a:xfrm>
          <a:prstGeom prst="rect">
            <a:avLst/>
          </a:prstGeom>
        </p:spPr>
        <p:txBody>
          <a:bodyPr wrap="square">
            <a:spAutoFit/>
          </a:bodyPr>
          <a:lstStyle/>
          <a:p>
            <a:pPr marL="457200" indent="-457200">
              <a:buFont typeface="Arial" pitchFamily="34" charset="0"/>
              <a:buChar char="•"/>
            </a:pPr>
            <a:r>
              <a:rPr lang="en-AU" sz="1900" dirty="0" smtClean="0"/>
              <a:t>A. There is no </a:t>
            </a:r>
            <a:r>
              <a:rPr lang="en-AU" sz="1900" dirty="0"/>
              <a:t>law </a:t>
            </a:r>
            <a:r>
              <a:rPr lang="en-AU" sz="1900" dirty="0" smtClean="0"/>
              <a:t>that specifically prohibits </a:t>
            </a:r>
            <a:r>
              <a:rPr lang="en-AU" sz="1900" dirty="0"/>
              <a:t>the eating of cats or </a:t>
            </a:r>
            <a:r>
              <a:rPr lang="en-AU" sz="1900" dirty="0" smtClean="0"/>
              <a:t>dogs in Victoria (there is in SA under the </a:t>
            </a:r>
            <a:r>
              <a:rPr lang="en-AU" sz="1900" i="1" dirty="0" smtClean="0"/>
              <a:t>Summary Offences Act 1953</a:t>
            </a:r>
            <a:r>
              <a:rPr lang="en-AU" sz="1900" dirty="0" smtClean="0"/>
              <a:t>). </a:t>
            </a:r>
            <a:r>
              <a:rPr lang="en-AU" sz="1900" dirty="0"/>
              <a:t>However, the killing of cats or dogs for such purpose may constitute an offence under </a:t>
            </a:r>
            <a:r>
              <a:rPr lang="en-AU" sz="1900" i="1" dirty="0"/>
              <a:t>Prevention of Cruelty to Animals Act 1986</a:t>
            </a:r>
            <a:r>
              <a:rPr lang="en-AU" sz="1900" dirty="0"/>
              <a:t>. Processing and selling cat or dog meat is prohibited under </a:t>
            </a:r>
            <a:r>
              <a:rPr lang="en-AU" sz="1900" i="1" dirty="0"/>
              <a:t>Meat Industry Act </a:t>
            </a:r>
            <a:r>
              <a:rPr lang="en-AU" sz="1900" i="1" dirty="0" smtClean="0"/>
              <a:t>1993</a:t>
            </a:r>
          </a:p>
          <a:p>
            <a:pPr marL="457200" indent="-457200">
              <a:buFont typeface="Arial" pitchFamily="34" charset="0"/>
              <a:buChar char="•"/>
            </a:pPr>
            <a:endParaRPr lang="en-AU" sz="1900" dirty="0" smtClean="0"/>
          </a:p>
          <a:p>
            <a:pPr marL="457200" indent="-457200">
              <a:buFont typeface="Arial" pitchFamily="34" charset="0"/>
              <a:buChar char="•"/>
            </a:pPr>
            <a:r>
              <a:rPr lang="en-AU" sz="1900" dirty="0" smtClean="0"/>
              <a:t>B. </a:t>
            </a:r>
            <a:r>
              <a:rPr lang="en-AU" sz="1900" dirty="0"/>
              <a:t>If you can be heard by someone while singing an obscene song, you'll be in trouble </a:t>
            </a:r>
            <a:r>
              <a:rPr lang="en-AU" sz="1900" i="1" dirty="0"/>
              <a:t>(Summary Offences Act 1966</a:t>
            </a:r>
            <a:r>
              <a:rPr lang="en-AU" sz="1900" i="1" dirty="0" smtClean="0"/>
              <a:t>)</a:t>
            </a:r>
          </a:p>
          <a:p>
            <a:pPr marL="457200" indent="-457200">
              <a:buFont typeface="Arial" pitchFamily="34" charset="0"/>
              <a:buChar char="•"/>
            </a:pPr>
            <a:endParaRPr lang="en-AU" sz="1900" i="1" dirty="0" smtClean="0"/>
          </a:p>
          <a:p>
            <a:pPr marL="457200" indent="-457200">
              <a:buFont typeface="Arial" pitchFamily="34" charset="0"/>
              <a:buChar char="•"/>
            </a:pPr>
            <a:r>
              <a:rPr lang="en-AU" sz="1900" dirty="0" smtClean="0"/>
              <a:t>C. </a:t>
            </a:r>
            <a:r>
              <a:rPr lang="en-AU" sz="1900" dirty="0"/>
              <a:t>You may not trade with Pirates </a:t>
            </a:r>
            <a:r>
              <a:rPr lang="en-AU" sz="1900" i="1" dirty="0"/>
              <a:t>(Crimes Act 1958</a:t>
            </a:r>
            <a:r>
              <a:rPr lang="en-AU" sz="1900" i="1" dirty="0" smtClean="0"/>
              <a:t>)</a:t>
            </a:r>
          </a:p>
          <a:p>
            <a:pPr marL="457200" indent="-457200">
              <a:buFont typeface="Arial" pitchFamily="34" charset="0"/>
              <a:buChar char="•"/>
            </a:pPr>
            <a:endParaRPr lang="en-AU" sz="1900" i="1" dirty="0" smtClean="0"/>
          </a:p>
          <a:p>
            <a:pPr marL="457200" indent="-457200">
              <a:buFont typeface="Arial" pitchFamily="34" charset="0"/>
              <a:buChar char="•"/>
            </a:pPr>
            <a:r>
              <a:rPr lang="en-AU" sz="1900" dirty="0" smtClean="0"/>
              <a:t>D. You </a:t>
            </a:r>
            <a:r>
              <a:rPr lang="en-AU" sz="1900" dirty="0"/>
              <a:t>may not fly kites or play games in public that annoy other people </a:t>
            </a:r>
            <a:r>
              <a:rPr lang="en-AU" sz="1900" i="1" dirty="0"/>
              <a:t>(Summary Offences Act 1966</a:t>
            </a:r>
            <a:r>
              <a:rPr lang="en-AU" sz="1900" i="1" dirty="0" smtClean="0"/>
              <a:t>)</a:t>
            </a:r>
          </a:p>
          <a:p>
            <a:pPr marL="457200" indent="-457200">
              <a:buFont typeface="Arial" pitchFamily="34" charset="0"/>
              <a:buChar char="•"/>
            </a:pPr>
            <a:endParaRPr lang="en-AU" sz="1900" i="1" dirty="0"/>
          </a:p>
          <a:p>
            <a:pPr marL="457200" indent="-457200">
              <a:buFont typeface="Arial" pitchFamily="34" charset="0"/>
              <a:buChar char="•"/>
            </a:pPr>
            <a:r>
              <a:rPr lang="en-AU" sz="1900" dirty="0" smtClean="0"/>
              <a:t>E. Its </a:t>
            </a:r>
            <a:r>
              <a:rPr lang="en-AU" sz="1900" dirty="0"/>
              <a:t>an offence to drive a dog or goat harnessed or attached to a vehicle in a public place </a:t>
            </a:r>
            <a:r>
              <a:rPr lang="en-AU" sz="1900" i="1" dirty="0"/>
              <a:t>(Summary Offences Act 1966</a:t>
            </a:r>
            <a:r>
              <a:rPr lang="en-AU" sz="1900" i="1" dirty="0" smtClean="0"/>
              <a:t>)</a:t>
            </a:r>
          </a:p>
          <a:p>
            <a:pPr marL="457200" indent="-457200">
              <a:buFont typeface="Arial" pitchFamily="34" charset="0"/>
              <a:buChar char="•"/>
            </a:pPr>
            <a:endParaRPr lang="en-AU" sz="1900" i="1" dirty="0"/>
          </a:p>
          <a:p>
            <a:pPr marL="457200" indent="-457200">
              <a:buFont typeface="Arial" pitchFamily="34" charset="0"/>
              <a:buChar char="•"/>
            </a:pPr>
            <a:r>
              <a:rPr lang="en-AU" sz="1900" dirty="0" smtClean="0"/>
              <a:t>F. It </a:t>
            </a:r>
            <a:r>
              <a:rPr lang="en-AU" sz="1900" dirty="0"/>
              <a:t>is against the law to walk on the right hand side of a </a:t>
            </a:r>
            <a:r>
              <a:rPr lang="en-AU" sz="1900" dirty="0" smtClean="0"/>
              <a:t>footpath </a:t>
            </a:r>
            <a:r>
              <a:rPr lang="en-AU" sz="1900" i="1" dirty="0"/>
              <a:t>(Summary Offences Act 1966)</a:t>
            </a:r>
          </a:p>
          <a:p>
            <a:r>
              <a:rPr lang="en-AU" sz="1900" dirty="0" smtClean="0"/>
              <a:t/>
            </a:r>
            <a:br>
              <a:rPr lang="en-AU" sz="1900" dirty="0" smtClean="0"/>
            </a:br>
            <a:endParaRPr lang="en-AU" sz="1900" dirty="0"/>
          </a:p>
        </p:txBody>
      </p:sp>
      <p:sp>
        <p:nvSpPr>
          <p:cNvPr id="3" name="Title 2"/>
          <p:cNvSpPr txBox="1">
            <a:spLocks/>
          </p:cNvSpPr>
          <p:nvPr/>
        </p:nvSpPr>
        <p:spPr>
          <a:xfrm>
            <a:off x="466475" y="332656"/>
            <a:ext cx="8229600" cy="1224136"/>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AU" dirty="0" smtClean="0"/>
              <a:t>Strange laws</a:t>
            </a:r>
            <a:endParaRPr lang="en-AU" dirty="0"/>
          </a:p>
        </p:txBody>
      </p:sp>
    </p:spTree>
    <p:extLst>
      <p:ext uri="{BB962C8B-B14F-4D97-AF65-F5344CB8AC3E}">
        <p14:creationId xmlns:p14="http://schemas.microsoft.com/office/powerpoint/2010/main" val="2683070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strange laws</a:t>
            </a:r>
            <a:endParaRPr lang="en-AU" dirty="0"/>
          </a:p>
        </p:txBody>
      </p:sp>
      <p:sp>
        <p:nvSpPr>
          <p:cNvPr id="3" name="Content Placeholder 2"/>
          <p:cNvSpPr>
            <a:spLocks noGrp="1"/>
          </p:cNvSpPr>
          <p:nvPr>
            <p:ph idx="1"/>
          </p:nvPr>
        </p:nvSpPr>
        <p:spPr>
          <a:xfrm>
            <a:off x="457200" y="1916832"/>
            <a:ext cx="8229600" cy="4560168"/>
          </a:xfrm>
        </p:spPr>
        <p:txBody>
          <a:bodyPr>
            <a:normAutofit fontScale="85000" lnSpcReduction="20000"/>
          </a:bodyPr>
          <a:lstStyle/>
          <a:p>
            <a:r>
              <a:rPr lang="en-AU" dirty="0" smtClean="0"/>
              <a:t>Only licensed electricians may change a light bulb</a:t>
            </a:r>
          </a:p>
          <a:p>
            <a:endParaRPr lang="en-AU" dirty="0" smtClean="0"/>
          </a:p>
          <a:p>
            <a:r>
              <a:rPr lang="en-AU" dirty="0" smtClean="0"/>
              <a:t>Keys may not be left in unattended vehicles </a:t>
            </a:r>
            <a:r>
              <a:rPr lang="en-AU" i="1" dirty="0" smtClean="0"/>
              <a:t>(Road Safety Regulations 1999)</a:t>
            </a:r>
          </a:p>
          <a:p>
            <a:endParaRPr lang="en-AU" i="1" dirty="0"/>
          </a:p>
          <a:p>
            <a:r>
              <a:rPr lang="en-AU" dirty="0" smtClean="0"/>
              <a:t>People may not come within 100 meters of a dead whale carcass </a:t>
            </a:r>
            <a:r>
              <a:rPr lang="en-AU" i="1" dirty="0" smtClean="0"/>
              <a:t>(Summary Offences Act 1966)</a:t>
            </a:r>
          </a:p>
          <a:p>
            <a:endParaRPr lang="en-AU" i="1" dirty="0" smtClean="0"/>
          </a:p>
          <a:p>
            <a:r>
              <a:rPr lang="en-AU" dirty="0" smtClean="0"/>
              <a:t>It is illegal to read someone's tarot, or give them a psychic reading as these are forms of witchcraft </a:t>
            </a:r>
            <a:r>
              <a:rPr lang="en-AU" i="1" dirty="0"/>
              <a:t>(Repealed, 2005</a:t>
            </a:r>
            <a:r>
              <a:rPr lang="en-AU" i="1" dirty="0" smtClean="0"/>
              <a:t>)</a:t>
            </a:r>
          </a:p>
          <a:p>
            <a:endParaRPr lang="en-AU" i="1" dirty="0"/>
          </a:p>
          <a:p>
            <a:r>
              <a:rPr lang="en-AU" dirty="0"/>
              <a:t>Being near or in a house that is regularly used by thieves can get you </a:t>
            </a:r>
            <a:r>
              <a:rPr lang="en-AU" dirty="0" smtClean="0"/>
              <a:t>arrested </a:t>
            </a:r>
            <a:r>
              <a:rPr lang="en-AU" i="1" dirty="0"/>
              <a:t>(Vagrancy Act 1966)</a:t>
            </a:r>
            <a:r>
              <a:rPr lang="en-AU" i="1" dirty="0" smtClean="0"/>
              <a:t/>
            </a:r>
            <a:br>
              <a:rPr lang="en-AU" i="1" dirty="0" smtClean="0"/>
            </a:br>
            <a:r>
              <a:rPr lang="en-AU" dirty="0" smtClean="0"/>
              <a:t/>
            </a:r>
            <a:br>
              <a:rPr lang="en-AU" dirty="0" smtClean="0"/>
            </a:br>
            <a:endParaRPr lang="en-A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Laws and legislation web-quest </a:t>
            </a:r>
            <a:endParaRPr lang="en-AU" dirty="0"/>
          </a:p>
        </p:txBody>
      </p:sp>
      <p:sp>
        <p:nvSpPr>
          <p:cNvPr id="2" name="Content Placeholder 1"/>
          <p:cNvSpPr>
            <a:spLocks noGrp="1"/>
          </p:cNvSpPr>
          <p:nvPr>
            <p:ph idx="1"/>
          </p:nvPr>
        </p:nvSpPr>
        <p:spPr/>
        <p:txBody>
          <a:bodyPr/>
          <a:lstStyle/>
          <a:p>
            <a:r>
              <a:rPr lang="en-AU" b="1" i="1" u="sng" dirty="0" smtClean="0"/>
              <a:t>Handout 6: Laws and legislation web-quest</a:t>
            </a:r>
          </a:p>
          <a:p>
            <a:endParaRPr lang="en-AU" b="1" i="1" u="sng" dirty="0" smtClean="0"/>
          </a:p>
          <a:p>
            <a:endParaRPr lang="en-AU" dirty="0" smtClean="0"/>
          </a:p>
          <a:p>
            <a:r>
              <a:rPr lang="en-AU" dirty="0" smtClean="0"/>
              <a:t>Parliament and laws they have made: log on to </a:t>
            </a:r>
            <a:r>
              <a:rPr lang="en-AU" dirty="0" smtClean="0">
                <a:hlinkClick r:id="rId2"/>
              </a:rPr>
              <a:t>http://www.legislation.vic.gov.au/</a:t>
            </a:r>
            <a:endParaRPr lang="en-AU" dirty="0" smtClean="0"/>
          </a:p>
          <a:p>
            <a:endParaRPr lang="en-AU" dirty="0" smtClean="0"/>
          </a:p>
          <a:p>
            <a:r>
              <a:rPr lang="en-AU" dirty="0" smtClean="0"/>
              <a:t>Go to ‘Victorian Statute Book’</a:t>
            </a:r>
          </a:p>
          <a:p>
            <a:r>
              <a:rPr lang="en-AU" dirty="0" smtClean="0"/>
              <a:t>Row Title Act Number</a:t>
            </a:r>
          </a:p>
        </p:txBody>
      </p:sp>
    </p:spTree>
    <p:extLst>
      <p:ext uri="{BB962C8B-B14F-4D97-AF65-F5344CB8AC3E}">
        <p14:creationId xmlns:p14="http://schemas.microsoft.com/office/powerpoint/2010/main" val="2104219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Civil and Criminal law </a:t>
            </a:r>
            <a:endParaRPr lang="en-AU" dirty="0"/>
          </a:p>
        </p:txBody>
      </p:sp>
      <p:sp>
        <p:nvSpPr>
          <p:cNvPr id="3" name="Content Placeholder 2"/>
          <p:cNvSpPr>
            <a:spLocks noGrp="1"/>
          </p:cNvSpPr>
          <p:nvPr>
            <p:ph idx="1"/>
          </p:nvPr>
        </p:nvSpPr>
        <p:spPr/>
        <p:txBody>
          <a:bodyPr/>
          <a:lstStyle/>
          <a:p>
            <a:r>
              <a:rPr lang="en-AU" dirty="0" smtClean="0"/>
              <a:t>What are the differences?</a:t>
            </a:r>
          </a:p>
          <a:p>
            <a:r>
              <a:rPr lang="en-AU" dirty="0" smtClean="0"/>
              <a:t>Make a list of laws that you can think of and then classify what type of law you think it might be</a:t>
            </a:r>
          </a:p>
          <a:p>
            <a:endParaRPr lang="en-AU" dirty="0" smtClean="0"/>
          </a:p>
          <a:p>
            <a:r>
              <a:rPr lang="en-AU" dirty="0" smtClean="0"/>
              <a:t>A criminal or a civil issue?</a:t>
            </a:r>
          </a:p>
          <a:p>
            <a:r>
              <a:rPr lang="en-AU" dirty="0" smtClean="0"/>
              <a:t>Do you know the difference?</a:t>
            </a:r>
            <a:endParaRPr lang="en-AU" dirty="0"/>
          </a:p>
        </p:txBody>
      </p:sp>
    </p:spTree>
    <p:extLst>
      <p:ext uri="{BB962C8B-B14F-4D97-AF65-F5344CB8AC3E}">
        <p14:creationId xmlns:p14="http://schemas.microsoft.com/office/powerpoint/2010/main" val="2355733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9" descr="00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7624" y="404664"/>
            <a:ext cx="6514742" cy="6219134"/>
          </a:xfrm>
        </p:spPr>
      </p:pic>
    </p:spTree>
    <p:extLst>
      <p:ext uri="{BB962C8B-B14F-4D97-AF65-F5344CB8AC3E}">
        <p14:creationId xmlns:p14="http://schemas.microsoft.com/office/powerpoint/2010/main" val="948670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33411"/>
            <a:ext cx="822619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475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99456"/>
          </a:xfrm>
        </p:spPr>
        <p:txBody>
          <a:bodyPr>
            <a:normAutofit/>
          </a:bodyPr>
          <a:lstStyle/>
          <a:p>
            <a:pPr algn="ctr"/>
            <a:r>
              <a:rPr lang="en-AU" dirty="0" smtClean="0"/>
              <a:t>Key differences between civil and criminal law</a:t>
            </a:r>
            <a:endParaRPr lang="en-AU" dirty="0"/>
          </a:p>
        </p:txBody>
      </p:sp>
      <p:sp>
        <p:nvSpPr>
          <p:cNvPr id="3" name="Content Placeholder 2"/>
          <p:cNvSpPr>
            <a:spLocks noGrp="1"/>
          </p:cNvSpPr>
          <p:nvPr>
            <p:ph idx="1"/>
          </p:nvPr>
        </p:nvSpPr>
        <p:spPr>
          <a:xfrm>
            <a:off x="457200" y="2564904"/>
            <a:ext cx="8229600" cy="3912096"/>
          </a:xfrm>
        </p:spPr>
        <p:txBody>
          <a:bodyPr>
            <a:normAutofit/>
          </a:bodyPr>
          <a:lstStyle/>
          <a:p>
            <a:r>
              <a:rPr lang="en-AU" sz="2800" b="1" i="1" u="sng" dirty="0" smtClean="0"/>
              <a:t>Handout 7: Distinction between criminal law and civil law</a:t>
            </a:r>
          </a:p>
          <a:p>
            <a:endParaRPr lang="en-AU" sz="2800" b="1" i="1" u="sng" dirty="0" smtClean="0"/>
          </a:p>
          <a:p>
            <a:endParaRPr lang="en-AU" sz="2800" dirty="0"/>
          </a:p>
        </p:txBody>
      </p:sp>
    </p:spTree>
    <p:extLst>
      <p:ext uri="{BB962C8B-B14F-4D97-AF65-F5344CB8AC3E}">
        <p14:creationId xmlns:p14="http://schemas.microsoft.com/office/powerpoint/2010/main" val="3460974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Case studies</a:t>
            </a:r>
            <a:endParaRPr lang="en-AU" dirty="0"/>
          </a:p>
        </p:txBody>
      </p:sp>
      <p:sp>
        <p:nvSpPr>
          <p:cNvPr id="2" name="Content Placeholder 1"/>
          <p:cNvSpPr>
            <a:spLocks noGrp="1"/>
          </p:cNvSpPr>
          <p:nvPr>
            <p:ph idx="1"/>
          </p:nvPr>
        </p:nvSpPr>
        <p:spPr>
          <a:xfrm>
            <a:off x="457200" y="1628800"/>
            <a:ext cx="8229600" cy="4608512"/>
          </a:xfrm>
        </p:spPr>
        <p:txBody>
          <a:bodyPr/>
          <a:lstStyle/>
          <a:p>
            <a:pPr marL="0" indent="0">
              <a:buNone/>
            </a:pPr>
            <a:r>
              <a:rPr lang="en-AU" dirty="0" smtClean="0"/>
              <a:t>Read the case studies on Handout 7 and answer the questions: </a:t>
            </a:r>
          </a:p>
          <a:p>
            <a:pPr marL="0" indent="0">
              <a:buNone/>
            </a:pPr>
            <a:r>
              <a:rPr lang="en-AU" dirty="0" smtClean="0"/>
              <a:t>1. Schoolgirl wins landmark assault case</a:t>
            </a:r>
          </a:p>
          <a:p>
            <a:pPr marL="0" indent="0">
              <a:buNone/>
            </a:pPr>
            <a:r>
              <a:rPr lang="en-AU" dirty="0" smtClean="0"/>
              <a:t>2. Shopkeeper sued</a:t>
            </a:r>
          </a:p>
          <a:p>
            <a:pPr marL="0" indent="0">
              <a:buNone/>
            </a:pPr>
            <a:r>
              <a:rPr lang="en-AU" dirty="0" smtClean="0"/>
              <a:t>3. Shoplifter in court</a:t>
            </a:r>
          </a:p>
          <a:p>
            <a:pPr marL="0" indent="0">
              <a:buNone/>
            </a:pPr>
            <a:r>
              <a:rPr lang="en-AU" dirty="0" smtClean="0"/>
              <a:t>4. Compensation paid for capsicum spray damage</a:t>
            </a:r>
          </a:p>
          <a:p>
            <a:endParaRPr lang="en-AU" dirty="0" smtClean="0"/>
          </a:p>
          <a:p>
            <a:r>
              <a:rPr lang="en-AU" i="1" dirty="0" smtClean="0"/>
              <a:t>For each case study, identify the terms that indicate whether the case is civil or criminal</a:t>
            </a:r>
            <a:endParaRPr lang="en-AU" i="1" dirty="0"/>
          </a:p>
        </p:txBody>
      </p:sp>
    </p:spTree>
    <p:extLst>
      <p:ext uri="{BB962C8B-B14F-4D97-AF65-F5344CB8AC3E}">
        <p14:creationId xmlns:p14="http://schemas.microsoft.com/office/powerpoint/2010/main" val="3465256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6" y="1463040"/>
            <a:ext cx="7680960" cy="4724400"/>
          </a:xfrm>
          <a:prstGeom prst="rect">
            <a:avLst/>
          </a:prstGeom>
        </p:spPr>
        <p:txBody>
          <a:bodyPr>
            <a:normAutofit/>
          </a:bodyPr>
          <a:lstStyle/>
          <a:p>
            <a:pPr marL="0" indent="0">
              <a:buNone/>
            </a:pPr>
            <a:r>
              <a:rPr lang="en-AU" sz="2800" dirty="0" smtClean="0"/>
              <a:t>Please introduce yourself with:</a:t>
            </a:r>
          </a:p>
          <a:p>
            <a:pPr marL="285750" indent="-285750">
              <a:buFont typeface="Arial" pitchFamily="34" charset="0"/>
              <a:buChar char="•"/>
            </a:pPr>
            <a:r>
              <a:rPr lang="en-AU" sz="2800" dirty="0" smtClean="0"/>
              <a:t>Your name</a:t>
            </a:r>
          </a:p>
          <a:p>
            <a:pPr marL="285750" indent="-285750">
              <a:buFont typeface="Arial" pitchFamily="34" charset="0"/>
              <a:buChar char="•"/>
            </a:pPr>
            <a:r>
              <a:rPr lang="en-AU" sz="2800" dirty="0" smtClean="0"/>
              <a:t>Something you like to do/eat that also begins with the first letter of your name</a:t>
            </a:r>
          </a:p>
          <a:p>
            <a:pPr marL="285750" indent="-285750">
              <a:buFont typeface="Arial" pitchFamily="34" charset="0"/>
              <a:buChar char="•"/>
            </a:pPr>
            <a:r>
              <a:rPr lang="en-AU" sz="2800" dirty="0" smtClean="0"/>
              <a:t>The reason you chose to study Legal Studies this year or what you are hoping to learn about in the subject</a:t>
            </a:r>
            <a:endParaRPr lang="en-AU" sz="2800" dirty="0"/>
          </a:p>
        </p:txBody>
      </p:sp>
      <p:sp>
        <p:nvSpPr>
          <p:cNvPr id="3" name="Title 2"/>
          <p:cNvSpPr>
            <a:spLocks noGrp="1"/>
          </p:cNvSpPr>
          <p:nvPr>
            <p:ph type="title"/>
          </p:nvPr>
        </p:nvSpPr>
        <p:spPr/>
        <p:txBody>
          <a:bodyPr/>
          <a:lstStyle/>
          <a:p>
            <a:pPr algn="ctr"/>
            <a:r>
              <a:rPr lang="en-AU" u="sng" dirty="0" smtClean="0"/>
              <a:t>Class introduction</a:t>
            </a:r>
            <a:endParaRPr lang="en-AU" u="sng" dirty="0"/>
          </a:p>
        </p:txBody>
      </p:sp>
    </p:spTree>
    <p:extLst>
      <p:ext uri="{BB962C8B-B14F-4D97-AF65-F5344CB8AC3E}">
        <p14:creationId xmlns:p14="http://schemas.microsoft.com/office/powerpoint/2010/main" val="517909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Different types of laws</a:t>
            </a:r>
            <a:endParaRPr lang="en-AU" dirty="0"/>
          </a:p>
        </p:txBody>
      </p:sp>
      <p:sp>
        <p:nvSpPr>
          <p:cNvPr id="2" name="Content Placeholder 1"/>
          <p:cNvSpPr>
            <a:spLocks noGrp="1"/>
          </p:cNvSpPr>
          <p:nvPr>
            <p:ph idx="1"/>
          </p:nvPr>
        </p:nvSpPr>
        <p:spPr/>
        <p:txBody>
          <a:bodyPr/>
          <a:lstStyle/>
          <a:p>
            <a:pPr marL="0" indent="0">
              <a:buNone/>
            </a:pPr>
            <a:r>
              <a:rPr lang="en-AU" dirty="0" smtClean="0"/>
              <a:t>We already know that laws can be either criminal or civil</a:t>
            </a:r>
          </a:p>
          <a:p>
            <a:r>
              <a:rPr lang="en-AU" dirty="0" smtClean="0"/>
              <a:t>Laws can also be classified as to the source of law</a:t>
            </a:r>
          </a:p>
          <a:p>
            <a:r>
              <a:rPr lang="en-AU" dirty="0" smtClean="0"/>
              <a:t>What are the sources of law?</a:t>
            </a:r>
          </a:p>
          <a:p>
            <a:endParaRPr lang="en-AU" dirty="0" smtClean="0"/>
          </a:p>
          <a:p>
            <a:r>
              <a:rPr lang="en-AU" dirty="0" smtClean="0"/>
              <a:t>Laws made by parliament – statute law</a:t>
            </a:r>
          </a:p>
          <a:p>
            <a:r>
              <a:rPr lang="en-AU" dirty="0" smtClean="0"/>
              <a:t>Laws made by the courts – common law</a:t>
            </a:r>
          </a:p>
          <a:p>
            <a:r>
              <a:rPr lang="en-AU" dirty="0" smtClean="0"/>
              <a:t>Laws made by statutory authorities – delegated legislation </a:t>
            </a:r>
          </a:p>
          <a:p>
            <a:endParaRPr lang="en-AU" dirty="0" smtClean="0"/>
          </a:p>
          <a:p>
            <a:endParaRPr lang="en-AU" dirty="0" smtClean="0"/>
          </a:p>
        </p:txBody>
      </p:sp>
    </p:spTree>
    <p:extLst>
      <p:ext uri="{BB962C8B-B14F-4D97-AF65-F5344CB8AC3E}">
        <p14:creationId xmlns:p14="http://schemas.microsoft.com/office/powerpoint/2010/main" val="27592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Quick thinking task</a:t>
            </a:r>
            <a:endParaRPr lang="en-AU" dirty="0"/>
          </a:p>
        </p:txBody>
      </p:sp>
      <p:sp>
        <p:nvSpPr>
          <p:cNvPr id="2" name="Content Placeholder 1"/>
          <p:cNvSpPr>
            <a:spLocks noGrp="1"/>
          </p:cNvSpPr>
          <p:nvPr>
            <p:ph idx="1"/>
          </p:nvPr>
        </p:nvSpPr>
        <p:spPr/>
        <p:txBody>
          <a:bodyPr>
            <a:normAutofit fontScale="92500" lnSpcReduction="10000"/>
          </a:bodyPr>
          <a:lstStyle/>
          <a:p>
            <a:pPr>
              <a:buNone/>
            </a:pPr>
            <a:r>
              <a:rPr lang="en-AU" dirty="0" smtClean="0"/>
              <a:t>In groups:</a:t>
            </a:r>
          </a:p>
          <a:p>
            <a:pPr>
              <a:buNone/>
            </a:pPr>
            <a:endParaRPr lang="en-AU" dirty="0" smtClean="0"/>
          </a:p>
          <a:p>
            <a:pPr>
              <a:buNone/>
            </a:pPr>
            <a:r>
              <a:rPr lang="en-AU" dirty="0" smtClean="0"/>
              <a:t>1.  Suggest 5 possible changes to our community attitudes in the next 20 years. How might these influence the law?</a:t>
            </a:r>
          </a:p>
          <a:p>
            <a:endParaRPr lang="en-AU" dirty="0" smtClean="0"/>
          </a:p>
          <a:p>
            <a:endParaRPr lang="en-AU" dirty="0" smtClean="0"/>
          </a:p>
          <a:p>
            <a:pPr marL="0" indent="0">
              <a:buNone/>
            </a:pPr>
            <a:r>
              <a:rPr lang="en-AU" dirty="0" smtClean="0"/>
              <a:t>2. Think of 5 new and creative ways to overcome crime</a:t>
            </a:r>
            <a:endParaRPr lang="en-AU" dirty="0"/>
          </a:p>
        </p:txBody>
      </p:sp>
    </p:spTree>
    <p:extLst>
      <p:ext uri="{BB962C8B-B14F-4D97-AF65-F5344CB8AC3E}">
        <p14:creationId xmlns:p14="http://schemas.microsoft.com/office/powerpoint/2010/main" val="1556477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Holiday homework</a:t>
            </a:r>
            <a:endParaRPr lang="en-AU" dirty="0"/>
          </a:p>
        </p:txBody>
      </p:sp>
      <p:sp>
        <p:nvSpPr>
          <p:cNvPr id="3" name="Content Placeholder 2"/>
          <p:cNvSpPr>
            <a:spLocks noGrp="1"/>
          </p:cNvSpPr>
          <p:nvPr>
            <p:ph idx="1"/>
          </p:nvPr>
        </p:nvSpPr>
        <p:spPr/>
        <p:txBody>
          <a:bodyPr>
            <a:normAutofit fontScale="92500"/>
          </a:bodyPr>
          <a:lstStyle/>
          <a:p>
            <a:r>
              <a:rPr lang="en-AU" dirty="0" smtClean="0"/>
              <a:t>Complete all handouts (which you should have already done during class time!)</a:t>
            </a:r>
          </a:p>
          <a:p>
            <a:endParaRPr lang="en-AU" dirty="0"/>
          </a:p>
          <a:p>
            <a:r>
              <a:rPr lang="en-AU" dirty="0" smtClean="0"/>
              <a:t>Set up/update your glossary </a:t>
            </a:r>
            <a:r>
              <a:rPr lang="en-AU" sz="1900" dirty="0" smtClean="0"/>
              <a:t>(see suggested terms on </a:t>
            </a:r>
            <a:r>
              <a:rPr lang="en-AU" sz="1900" dirty="0" err="1" smtClean="0"/>
              <a:t>Weebly</a:t>
            </a:r>
            <a:r>
              <a:rPr lang="en-AU" sz="1900" dirty="0"/>
              <a:t> </a:t>
            </a:r>
            <a:r>
              <a:rPr lang="en-AU" sz="1900" dirty="0" smtClean="0"/>
              <a:t>site)</a:t>
            </a:r>
          </a:p>
          <a:p>
            <a:endParaRPr lang="en-AU" dirty="0" smtClean="0"/>
          </a:p>
          <a:p>
            <a:r>
              <a:rPr lang="en-AU" dirty="0" smtClean="0"/>
              <a:t>Read through Ch. 1 of textbook </a:t>
            </a:r>
            <a:r>
              <a:rPr lang="en-AU" sz="1900" dirty="0" smtClean="0"/>
              <a:t>(available at </a:t>
            </a:r>
            <a:r>
              <a:rPr lang="en-AU" sz="1900" dirty="0"/>
              <a:t>r</a:t>
            </a:r>
            <a:r>
              <a:rPr lang="en-AU" sz="1900" dirty="0" smtClean="0"/>
              <a:t>sclegal.weebly.com)</a:t>
            </a:r>
          </a:p>
          <a:p>
            <a:endParaRPr lang="en-AU" dirty="0" smtClean="0"/>
          </a:p>
          <a:p>
            <a:r>
              <a:rPr lang="en-AU" dirty="0" smtClean="0"/>
              <a:t>Complete Learning Activities:</a:t>
            </a:r>
          </a:p>
          <a:p>
            <a:pPr>
              <a:buFontTx/>
              <a:buChar char="-"/>
            </a:pPr>
            <a:r>
              <a:rPr lang="en-AU" dirty="0" smtClean="0"/>
              <a:t>1.5 p. 16 Qs 1-9</a:t>
            </a:r>
          </a:p>
          <a:p>
            <a:pPr>
              <a:buFontTx/>
              <a:buChar char="-"/>
            </a:pPr>
            <a:r>
              <a:rPr lang="en-AU" dirty="0" smtClean="0"/>
              <a:t>1.6 p. 20 Qs 1-7</a:t>
            </a:r>
          </a:p>
          <a:p>
            <a:pPr>
              <a:buFontTx/>
              <a:buChar char="-"/>
            </a:pPr>
            <a:r>
              <a:rPr lang="en-AU" dirty="0" smtClean="0"/>
              <a:t>1.7 p. 23 Qs 1-5</a:t>
            </a:r>
          </a:p>
          <a:p>
            <a:pPr>
              <a:buFontTx/>
              <a:buChar char="-"/>
            </a:pPr>
            <a:r>
              <a:rPr lang="en-AU" dirty="0" smtClean="0"/>
              <a:t>1.8 p. 26 Qs 1-3 </a:t>
            </a:r>
          </a:p>
          <a:p>
            <a:endParaRPr lang="en-AU" dirty="0"/>
          </a:p>
        </p:txBody>
      </p:sp>
      <p:pic>
        <p:nvPicPr>
          <p:cNvPr id="4" name="Picture 2" descr="http://www.gladstonewriters.com/wp-content/uploads/2011/07/homedo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49688"/>
            <a:ext cx="4056451"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53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Areas of study</a:t>
            </a:r>
            <a:endParaRPr lang="en-AU" dirty="0"/>
          </a:p>
        </p:txBody>
      </p:sp>
      <p:sp>
        <p:nvSpPr>
          <p:cNvPr id="3" name="Content Placeholder 2"/>
          <p:cNvSpPr>
            <a:spLocks noGrp="1"/>
          </p:cNvSpPr>
          <p:nvPr>
            <p:ph idx="1"/>
          </p:nvPr>
        </p:nvSpPr>
        <p:spPr/>
        <p:txBody>
          <a:bodyPr/>
          <a:lstStyle/>
          <a:p>
            <a:r>
              <a:rPr lang="en-AU" dirty="0" smtClean="0"/>
              <a:t>A of S 1: Law in society</a:t>
            </a:r>
          </a:p>
          <a:p>
            <a:r>
              <a:rPr lang="en-AU" dirty="0" smtClean="0"/>
              <a:t>A of S 2: Criminal law</a:t>
            </a:r>
          </a:p>
          <a:p>
            <a:r>
              <a:rPr lang="en-AU" dirty="0" smtClean="0"/>
              <a:t>A of S 3: The criminal courtroom</a:t>
            </a:r>
          </a:p>
          <a:p>
            <a:endParaRPr lang="en-AU" dirty="0"/>
          </a:p>
          <a:p>
            <a:r>
              <a:rPr lang="en-AU" dirty="0" smtClean="0"/>
              <a:t>The main focus in Unit 1 is on why we need laws, how they are made and crime and criminal process</a:t>
            </a:r>
          </a:p>
          <a:p>
            <a:endParaRPr lang="en-AU" dirty="0"/>
          </a:p>
          <a:p>
            <a:r>
              <a:rPr lang="en-AU" b="1" i="1" u="sng" dirty="0" smtClean="0"/>
              <a:t>Handout 1: Unit 1 student checklist</a:t>
            </a:r>
          </a:p>
          <a:p>
            <a:endParaRPr lang="en-AU" dirty="0"/>
          </a:p>
        </p:txBody>
      </p:sp>
      <p:pic>
        <p:nvPicPr>
          <p:cNvPr id="2050" name="Picture 2" descr="C:\Program Files\Microsoft Office\Media\CntCD1\ClipArt1\j0199737.wmf"/>
          <p:cNvPicPr>
            <a:picLocks noChangeAspect="1" noChangeArrowheads="1"/>
          </p:cNvPicPr>
          <p:nvPr/>
        </p:nvPicPr>
        <p:blipFill>
          <a:blip r:embed="rId2" cstate="print"/>
          <a:srcRect/>
          <a:stretch>
            <a:fillRect/>
          </a:stretch>
        </p:blipFill>
        <p:spPr bwMode="auto">
          <a:xfrm>
            <a:off x="6300192" y="4014272"/>
            <a:ext cx="2507732" cy="247566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Assessment</a:t>
            </a:r>
            <a:endParaRPr lang="en-AU" dirty="0"/>
          </a:p>
        </p:txBody>
      </p:sp>
      <p:sp>
        <p:nvSpPr>
          <p:cNvPr id="3" name="Content Placeholder 2"/>
          <p:cNvSpPr>
            <a:spLocks noGrp="1"/>
          </p:cNvSpPr>
          <p:nvPr>
            <p:ph idx="1"/>
          </p:nvPr>
        </p:nvSpPr>
        <p:spPr/>
        <p:txBody>
          <a:bodyPr/>
          <a:lstStyle/>
          <a:p>
            <a:r>
              <a:rPr lang="en-AU" dirty="0" smtClean="0"/>
              <a:t>Each area of study will have at least one major assessment task to complete.  These are known as SAC (school-assessed coursework) tasks</a:t>
            </a:r>
          </a:p>
          <a:p>
            <a:endParaRPr lang="en-AU" dirty="0"/>
          </a:p>
          <a:p>
            <a:r>
              <a:rPr lang="en-AU" dirty="0" smtClean="0"/>
              <a:t>They will be things like tests, research assignments, case studies, presentations, folio and reports, and an end of semester/year exam</a:t>
            </a:r>
          </a:p>
          <a:p>
            <a:endParaRPr lang="en-AU" dirty="0"/>
          </a:p>
          <a:p>
            <a:r>
              <a:rPr lang="en-AU" b="1" i="1" u="sng" dirty="0"/>
              <a:t>Handout 2: Course outline and assessment</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Requirements</a:t>
            </a:r>
            <a:endParaRPr lang="en-AU" dirty="0"/>
          </a:p>
        </p:txBody>
      </p:sp>
      <p:sp>
        <p:nvSpPr>
          <p:cNvPr id="3" name="Content Placeholder 2"/>
          <p:cNvSpPr>
            <a:spLocks noGrp="1"/>
          </p:cNvSpPr>
          <p:nvPr>
            <p:ph idx="1"/>
          </p:nvPr>
        </p:nvSpPr>
        <p:spPr/>
        <p:txBody>
          <a:bodyPr>
            <a:normAutofit/>
          </a:bodyPr>
          <a:lstStyle/>
          <a:p>
            <a:pPr marL="0" indent="0">
              <a:buNone/>
            </a:pPr>
            <a:r>
              <a:rPr lang="en-AU" dirty="0" smtClean="0"/>
              <a:t>In Unit 1 Legal Studies you will need:</a:t>
            </a:r>
          </a:p>
          <a:p>
            <a:r>
              <a:rPr lang="en-AU" dirty="0" smtClean="0"/>
              <a:t>To purchase the text book:</a:t>
            </a:r>
          </a:p>
          <a:p>
            <a:pPr marL="274320" lvl="1" indent="0">
              <a:buNone/>
            </a:pPr>
            <a:r>
              <a:rPr lang="en-AU" i="1" u="sng" dirty="0" smtClean="0"/>
              <a:t>- ACCESS and JUSTICE 11</a:t>
            </a:r>
            <a:r>
              <a:rPr lang="en-AU" i="1" u="sng" baseline="30000" dirty="0" smtClean="0"/>
              <a:t>th</a:t>
            </a:r>
            <a:r>
              <a:rPr lang="en-AU" i="1" u="sng" dirty="0" smtClean="0"/>
              <a:t> ED</a:t>
            </a:r>
          </a:p>
          <a:p>
            <a:r>
              <a:rPr lang="en-AU" dirty="0" smtClean="0"/>
              <a:t>A well-organised work book and loose leaf paper to submit work in on</a:t>
            </a:r>
          </a:p>
          <a:p>
            <a:r>
              <a:rPr lang="en-AU" dirty="0" smtClean="0"/>
              <a:t>To maintain and keep all class notes </a:t>
            </a:r>
          </a:p>
          <a:p>
            <a:r>
              <a:rPr lang="en-AU" b="1" u="sng" dirty="0" smtClean="0"/>
              <a:t>If you are absent you will need to catch up on what you have missed – it is your responsibility to contact your teacher in person or via email</a:t>
            </a:r>
          </a:p>
          <a:p>
            <a:r>
              <a:rPr lang="en-AU" dirty="0" smtClean="0"/>
              <a:t>To complete all homework consistently as this will be part of your assessment</a:t>
            </a:r>
          </a:p>
        </p:txBody>
      </p:sp>
      <p:pic>
        <p:nvPicPr>
          <p:cNvPr id="3074" name="Picture 2" descr="C:\Program Files\Microsoft Office\Media\CntCD1\Animated\j0283542.gif"/>
          <p:cNvPicPr>
            <a:picLocks noChangeAspect="1" noChangeArrowheads="1" noCrop="1"/>
          </p:cNvPicPr>
          <p:nvPr/>
        </p:nvPicPr>
        <p:blipFill>
          <a:blip r:embed="rId2" cstate="print"/>
          <a:srcRect/>
          <a:stretch>
            <a:fillRect/>
          </a:stretch>
        </p:blipFill>
        <p:spPr bwMode="auto">
          <a:xfrm>
            <a:off x="7524328" y="1628800"/>
            <a:ext cx="1420092" cy="1273906"/>
          </a:xfrm>
          <a:prstGeom prst="rect">
            <a:avLst/>
          </a:prstGeom>
          <a:noFill/>
        </p:spPr>
      </p:pic>
    </p:spTree>
    <p:extLst>
      <p:ext uri="{BB962C8B-B14F-4D97-AF65-F5344CB8AC3E}">
        <p14:creationId xmlns:p14="http://schemas.microsoft.com/office/powerpoint/2010/main" val="14131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2" descr="http://www.oup.com.au/media/images/secondary/business_commerce_legal/business_studies2/book_thumbnails/Access-and-Justice-1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764704"/>
            <a:ext cx="3744416" cy="579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46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Requirements (continued) </a:t>
            </a:r>
            <a:endParaRPr lang="en-AU" dirty="0"/>
          </a:p>
        </p:txBody>
      </p:sp>
      <p:sp>
        <p:nvSpPr>
          <p:cNvPr id="3" name="Content Placeholder 2"/>
          <p:cNvSpPr>
            <a:spLocks noGrp="1"/>
          </p:cNvSpPr>
          <p:nvPr>
            <p:ph idx="1"/>
          </p:nvPr>
        </p:nvSpPr>
        <p:spPr/>
        <p:txBody>
          <a:bodyPr/>
          <a:lstStyle/>
          <a:p>
            <a:pPr marL="0" indent="0">
              <a:buNone/>
            </a:pPr>
            <a:r>
              <a:rPr lang="en-AU" dirty="0" smtClean="0"/>
              <a:t>You will also need to </a:t>
            </a:r>
            <a:r>
              <a:rPr lang="en-AU" dirty="0"/>
              <a:t>keep up to date with criminal </a:t>
            </a:r>
            <a:r>
              <a:rPr lang="en-AU" dirty="0" smtClean="0"/>
              <a:t>law and </a:t>
            </a:r>
            <a:r>
              <a:rPr lang="en-AU" dirty="0"/>
              <a:t>civil law issues in the media, </a:t>
            </a:r>
            <a:r>
              <a:rPr lang="en-AU" dirty="0" smtClean="0"/>
              <a:t>by frequently utilising and interacting with:</a:t>
            </a:r>
          </a:p>
          <a:p>
            <a:r>
              <a:rPr lang="en-AU" dirty="0" smtClean="0"/>
              <a:t>newspapers</a:t>
            </a:r>
          </a:p>
          <a:p>
            <a:r>
              <a:rPr lang="en-AU" dirty="0" smtClean="0"/>
              <a:t>news programs</a:t>
            </a:r>
          </a:p>
          <a:p>
            <a:r>
              <a:rPr lang="en-AU" dirty="0" smtClean="0"/>
              <a:t>internet </a:t>
            </a:r>
            <a:r>
              <a:rPr lang="en-AU" dirty="0"/>
              <a:t>sites of </a:t>
            </a:r>
            <a:r>
              <a:rPr lang="en-AU" dirty="0" smtClean="0"/>
              <a:t>relevance etc.  </a:t>
            </a:r>
            <a:endParaRPr lang="en-AU" dirty="0"/>
          </a:p>
          <a:p>
            <a:endParaRPr lang="en-AU" dirty="0"/>
          </a:p>
        </p:txBody>
      </p:sp>
    </p:spTree>
    <p:extLst>
      <p:ext uri="{BB962C8B-B14F-4D97-AF65-F5344CB8AC3E}">
        <p14:creationId xmlns:p14="http://schemas.microsoft.com/office/powerpoint/2010/main" val="4068019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1571</TotalTime>
  <Words>1733</Words>
  <Application>Microsoft Office PowerPoint</Application>
  <PresentationFormat>On-screen Show (4:3)</PresentationFormat>
  <Paragraphs>268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Clarity</vt:lpstr>
      <vt:lpstr>Unit 1 Legal Studies</vt:lpstr>
      <vt:lpstr>Ms Manson contact details</vt:lpstr>
      <vt:lpstr>Expectations</vt:lpstr>
      <vt:lpstr>Class introduction</vt:lpstr>
      <vt:lpstr>Areas of study</vt:lpstr>
      <vt:lpstr>Assessment</vt:lpstr>
      <vt:lpstr>Requirements</vt:lpstr>
      <vt:lpstr>PowerPoint Presentation</vt:lpstr>
      <vt:lpstr>Requirements (continued) </vt:lpstr>
      <vt:lpstr>Glossary of terms</vt:lpstr>
      <vt:lpstr>Task words</vt:lpstr>
      <vt:lpstr>Area of study 1: Law in society </vt:lpstr>
      <vt:lpstr>So what then is the difference between legal and non – legal rules?</vt:lpstr>
      <vt:lpstr>What are the laws/rules that govern these activities?  </vt:lpstr>
      <vt:lpstr>Features of laws</vt:lpstr>
      <vt:lpstr>Joe’s story</vt:lpstr>
      <vt:lpstr>Joe’s Story</vt:lpstr>
      <vt:lpstr>PowerPoint Presentation</vt:lpstr>
      <vt:lpstr>Questions:</vt:lpstr>
      <vt:lpstr>PowerPoint Presentation</vt:lpstr>
      <vt:lpstr>PowerPoint Presentation</vt:lpstr>
      <vt:lpstr>PowerPoint Presentation</vt:lpstr>
      <vt:lpstr>PowerPoint Presentation</vt:lpstr>
      <vt:lpstr>Chaos!!! </vt:lpstr>
      <vt:lpstr>Weebly website</vt:lpstr>
      <vt:lpstr>How easy is it to make a rule/ law?</vt:lpstr>
      <vt:lpstr>What makes a law effective?</vt:lpstr>
      <vt:lpstr>PowerPoint Presentation</vt:lpstr>
      <vt:lpstr>PowerPoint Presentation</vt:lpstr>
      <vt:lpstr>Laws: Fact or fiction?</vt:lpstr>
      <vt:lpstr>Laws: Fact or fiction?</vt:lpstr>
      <vt:lpstr>PowerPoint Presentation</vt:lpstr>
      <vt:lpstr>Other strange laws</vt:lpstr>
      <vt:lpstr>Laws and legislation web-quest </vt:lpstr>
      <vt:lpstr>Civil and Criminal law </vt:lpstr>
      <vt:lpstr>PowerPoint Presentation</vt:lpstr>
      <vt:lpstr>PowerPoint Presentation</vt:lpstr>
      <vt:lpstr>Key differences between civil and criminal law</vt:lpstr>
      <vt:lpstr>Case studies</vt:lpstr>
      <vt:lpstr>Different types of laws</vt:lpstr>
      <vt:lpstr>Quick thinking task</vt:lpstr>
      <vt:lpstr>Holiday 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Legal Studies</dc:title>
  <dc:creator>Education</dc:creator>
  <cp:lastModifiedBy>Elyse Manson</cp:lastModifiedBy>
  <cp:revision>85</cp:revision>
  <dcterms:created xsi:type="dcterms:W3CDTF">2010-11-28T04:06:02Z</dcterms:created>
  <dcterms:modified xsi:type="dcterms:W3CDTF">2012-12-06T06:58:12Z</dcterms:modified>
</cp:coreProperties>
</file>